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sldIdLst>
    <p:sldId id="256" r:id="rId2"/>
    <p:sldId id="257" r:id="rId3"/>
    <p:sldId id="261" r:id="rId4"/>
    <p:sldId id="264" r:id="rId5"/>
    <p:sldId id="258" r:id="rId6"/>
    <p:sldId id="259" r:id="rId7"/>
    <p:sldId id="268" r:id="rId8"/>
    <p:sldId id="260" r:id="rId9"/>
    <p:sldId id="274" r:id="rId10"/>
    <p:sldId id="262" r:id="rId11"/>
    <p:sldId id="275" r:id="rId12"/>
    <p:sldId id="269" r:id="rId13"/>
    <p:sldId id="273" r:id="rId14"/>
    <p:sldId id="27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5" autoAdjust="0"/>
    <p:restoredTop sz="94660"/>
  </p:normalViewPr>
  <p:slideViewPr>
    <p:cSldViewPr>
      <p:cViewPr varScale="1">
        <p:scale>
          <a:sx n="77" d="100"/>
          <a:sy n="77" d="100"/>
        </p:scale>
        <p:origin x="1133"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8F2320-D4FA-4B95-8171-89A79F8F7F1A}" type="doc">
      <dgm:prSet loTypeId="urn:microsoft.com/office/officeart/2005/8/layout/default" loCatId="Inbox" qsTypeId="urn:microsoft.com/office/officeart/2005/8/quickstyle/simple1" qsCatId="simple" csTypeId="urn:microsoft.com/office/officeart/2005/8/colors/ColorSchemeForSuggestions" csCatId="other" phldr="1"/>
      <dgm:spPr/>
      <dgm:t>
        <a:bodyPr/>
        <a:lstStyle/>
        <a:p>
          <a:endParaRPr lang="en-US"/>
        </a:p>
      </dgm:t>
    </dgm:pt>
    <dgm:pt modelId="{7E4EFB32-1CD2-4CB0-B7A1-E8F0F3C69DB4}">
      <dgm:prSet/>
      <dgm:spPr>
        <a:solidFill>
          <a:schemeClr val="accent1">
            <a:lumMod val="75000"/>
          </a:schemeClr>
        </a:solidFill>
        <a:ln>
          <a:solidFill>
            <a:schemeClr val="accent1">
              <a:lumMod val="50000"/>
            </a:schemeClr>
          </a:solidFill>
        </a:ln>
      </dgm:spPr>
      <dgm:t>
        <a:bodyPr/>
        <a:lstStyle/>
        <a:p>
          <a:r>
            <a:rPr lang="en-US" dirty="0"/>
            <a:t>Danielle  McGill</a:t>
          </a:r>
        </a:p>
      </dgm:t>
    </dgm:pt>
    <dgm:pt modelId="{4E403DEA-50E0-4F0C-8224-71248F116AC7}" type="parTrans" cxnId="{CAF9DAAD-595E-4609-BF5C-8A0B3B72A12A}">
      <dgm:prSet/>
      <dgm:spPr/>
      <dgm:t>
        <a:bodyPr/>
        <a:lstStyle/>
        <a:p>
          <a:endParaRPr lang="en-US"/>
        </a:p>
      </dgm:t>
    </dgm:pt>
    <dgm:pt modelId="{3E896873-BB29-45E1-BA61-D4DA4D3D7DF4}" type="sibTrans" cxnId="{CAF9DAAD-595E-4609-BF5C-8A0B3B72A12A}">
      <dgm:prSet/>
      <dgm:spPr/>
      <dgm:t>
        <a:bodyPr/>
        <a:lstStyle/>
        <a:p>
          <a:endParaRPr lang="en-US"/>
        </a:p>
      </dgm:t>
    </dgm:pt>
    <dgm:pt modelId="{A0018E8B-4C29-4235-B277-8230E7AB1973}">
      <dgm:prSet/>
      <dgm:spPr>
        <a:solidFill>
          <a:srgbClr val="002060"/>
        </a:solidFill>
      </dgm:spPr>
      <dgm:t>
        <a:bodyPr/>
        <a:lstStyle/>
        <a:p>
          <a:r>
            <a:rPr lang="en-US" dirty="0"/>
            <a:t>Transportation Advocate for Individuals with Disabilities</a:t>
          </a:r>
        </a:p>
      </dgm:t>
    </dgm:pt>
    <dgm:pt modelId="{B4915C57-26B4-45B9-8B7D-9362F33C3D8C}" type="parTrans" cxnId="{AB31DC47-F4C9-407F-844C-F8E1DF6199F8}">
      <dgm:prSet/>
      <dgm:spPr/>
      <dgm:t>
        <a:bodyPr/>
        <a:lstStyle/>
        <a:p>
          <a:endParaRPr lang="en-US"/>
        </a:p>
      </dgm:t>
    </dgm:pt>
    <dgm:pt modelId="{C82CC808-5FC0-4EB3-8289-53128FB6D224}" type="sibTrans" cxnId="{AB31DC47-F4C9-407F-844C-F8E1DF6199F8}">
      <dgm:prSet/>
      <dgm:spPr/>
      <dgm:t>
        <a:bodyPr/>
        <a:lstStyle/>
        <a:p>
          <a:endParaRPr lang="en-US"/>
        </a:p>
      </dgm:t>
    </dgm:pt>
    <dgm:pt modelId="{B06EDFAE-0CD2-4A04-B07A-E32AD0FED9CA}">
      <dgm:prSet/>
      <dgm:spPr>
        <a:solidFill>
          <a:srgbClr val="00B0F0"/>
        </a:solidFill>
      </dgm:spPr>
      <dgm:t>
        <a:bodyPr/>
        <a:lstStyle/>
        <a:p>
          <a:r>
            <a:rPr lang="en-US" dirty="0"/>
            <a:t>Ann Storck Center &amp; Policy Leadership Fellow</a:t>
          </a:r>
        </a:p>
      </dgm:t>
    </dgm:pt>
    <dgm:pt modelId="{143AA9C2-8DBC-459A-BA45-5DF1F20B4F81}" type="parTrans" cxnId="{A2DF976B-1652-4C35-B843-4881577F66E0}">
      <dgm:prSet/>
      <dgm:spPr/>
      <dgm:t>
        <a:bodyPr/>
        <a:lstStyle/>
        <a:p>
          <a:endParaRPr lang="en-US"/>
        </a:p>
      </dgm:t>
    </dgm:pt>
    <dgm:pt modelId="{554307F9-CCA7-4BDF-86C3-D102CF730F68}" type="sibTrans" cxnId="{A2DF976B-1652-4C35-B843-4881577F66E0}">
      <dgm:prSet/>
      <dgm:spPr/>
      <dgm:t>
        <a:bodyPr/>
        <a:lstStyle/>
        <a:p>
          <a:endParaRPr lang="en-US"/>
        </a:p>
      </dgm:t>
    </dgm:pt>
    <dgm:pt modelId="{38694487-5AEA-4B37-BE54-BA1CD008B7EA}">
      <dgm:prSet/>
      <dgm:spPr>
        <a:solidFill>
          <a:srgbClr val="0070C0"/>
        </a:solidFill>
      </dgm:spPr>
      <dgm:t>
        <a:bodyPr/>
        <a:lstStyle/>
        <a:p>
          <a:r>
            <a:rPr lang="en-US" dirty="0"/>
            <a:t>Perspective:</a:t>
          </a:r>
          <a:br>
            <a:rPr lang="en-US" dirty="0"/>
          </a:br>
          <a:r>
            <a:rPr lang="en-US" dirty="0"/>
            <a:t>Transit Rider &amp; Transportation Professional</a:t>
          </a:r>
        </a:p>
      </dgm:t>
    </dgm:pt>
    <dgm:pt modelId="{0C250DA2-37DE-481C-B7D5-C7EC32C6FA63}" type="parTrans" cxnId="{71868ED9-CBCE-4E5A-BADC-5DF79A63F363}">
      <dgm:prSet/>
      <dgm:spPr/>
      <dgm:t>
        <a:bodyPr/>
        <a:lstStyle/>
        <a:p>
          <a:endParaRPr lang="en-US"/>
        </a:p>
      </dgm:t>
    </dgm:pt>
    <dgm:pt modelId="{DA38C6AE-F7DF-4E90-BB07-392A004BC8CB}" type="sibTrans" cxnId="{71868ED9-CBCE-4E5A-BADC-5DF79A63F363}">
      <dgm:prSet/>
      <dgm:spPr/>
      <dgm:t>
        <a:bodyPr/>
        <a:lstStyle/>
        <a:p>
          <a:endParaRPr lang="en-US"/>
        </a:p>
      </dgm:t>
    </dgm:pt>
    <dgm:pt modelId="{3A0ACD54-6F98-41E9-BE2A-5CE6EA5EB878}" type="pres">
      <dgm:prSet presAssocID="{F08F2320-D4FA-4B95-8171-89A79F8F7F1A}" presName="diagram" presStyleCnt="0">
        <dgm:presLayoutVars>
          <dgm:dir/>
          <dgm:resizeHandles val="exact"/>
        </dgm:presLayoutVars>
      </dgm:prSet>
      <dgm:spPr/>
    </dgm:pt>
    <dgm:pt modelId="{98D992F3-B9E5-4884-B8C6-29696B09DB9D}" type="pres">
      <dgm:prSet presAssocID="{7E4EFB32-1CD2-4CB0-B7A1-E8F0F3C69DB4}" presName="node" presStyleLbl="node1" presStyleIdx="0" presStyleCnt="4" custLinFactNeighborX="-1053" custLinFactNeighborY="4275">
        <dgm:presLayoutVars>
          <dgm:bulletEnabled val="1"/>
        </dgm:presLayoutVars>
      </dgm:prSet>
      <dgm:spPr/>
    </dgm:pt>
    <dgm:pt modelId="{D24C955A-930C-4655-8A5F-03289E1AA220}" type="pres">
      <dgm:prSet presAssocID="{3E896873-BB29-45E1-BA61-D4DA4D3D7DF4}" presName="sibTrans" presStyleCnt="0"/>
      <dgm:spPr/>
    </dgm:pt>
    <dgm:pt modelId="{2AEB27FB-3227-4735-BE37-37443CDDF8E2}" type="pres">
      <dgm:prSet presAssocID="{A0018E8B-4C29-4235-B277-8230E7AB1973}" presName="node" presStyleLbl="node1" presStyleIdx="1" presStyleCnt="4" custLinFactNeighborX="2078" custLinFactNeighborY="1920">
        <dgm:presLayoutVars>
          <dgm:bulletEnabled val="1"/>
        </dgm:presLayoutVars>
      </dgm:prSet>
      <dgm:spPr/>
    </dgm:pt>
    <dgm:pt modelId="{FBAA9D36-687A-4460-9012-63A3B1D1F6EC}" type="pres">
      <dgm:prSet presAssocID="{C82CC808-5FC0-4EB3-8289-53128FB6D224}" presName="sibTrans" presStyleCnt="0"/>
      <dgm:spPr/>
    </dgm:pt>
    <dgm:pt modelId="{29D49FF8-75A7-4F69-947F-B7EDD9F082C8}" type="pres">
      <dgm:prSet presAssocID="{B06EDFAE-0CD2-4A04-B07A-E32AD0FED9CA}" presName="node" presStyleLbl="node1" presStyleIdx="2" presStyleCnt="4" custLinFactNeighborX="-521" custLinFactNeighborY="-5639">
        <dgm:presLayoutVars>
          <dgm:bulletEnabled val="1"/>
        </dgm:presLayoutVars>
      </dgm:prSet>
      <dgm:spPr/>
    </dgm:pt>
    <dgm:pt modelId="{168DBFD2-775E-427C-BB70-141ABBE32406}" type="pres">
      <dgm:prSet presAssocID="{554307F9-CCA7-4BDF-86C3-D102CF730F68}" presName="sibTrans" presStyleCnt="0"/>
      <dgm:spPr/>
    </dgm:pt>
    <dgm:pt modelId="{59EDA71B-4FD8-4DF0-89EE-6403F3C9B1E0}" type="pres">
      <dgm:prSet presAssocID="{38694487-5AEA-4B37-BE54-BA1CD008B7EA}" presName="node" presStyleLbl="node1" presStyleIdx="3" presStyleCnt="4" custLinFactNeighborX="2078" custLinFactNeighborY="-5639">
        <dgm:presLayoutVars>
          <dgm:bulletEnabled val="1"/>
        </dgm:presLayoutVars>
      </dgm:prSet>
      <dgm:spPr/>
    </dgm:pt>
  </dgm:ptLst>
  <dgm:cxnLst>
    <dgm:cxn modelId="{14855716-E536-4D67-A38C-C6381F4BCA99}" type="presOf" srcId="{B06EDFAE-0CD2-4A04-B07A-E32AD0FED9CA}" destId="{29D49FF8-75A7-4F69-947F-B7EDD9F082C8}" srcOrd="0" destOrd="0" presId="urn:microsoft.com/office/officeart/2005/8/layout/default"/>
    <dgm:cxn modelId="{AB31DC47-F4C9-407F-844C-F8E1DF6199F8}" srcId="{F08F2320-D4FA-4B95-8171-89A79F8F7F1A}" destId="{A0018E8B-4C29-4235-B277-8230E7AB1973}" srcOrd="1" destOrd="0" parTransId="{B4915C57-26B4-45B9-8B7D-9362F33C3D8C}" sibTransId="{C82CC808-5FC0-4EB3-8289-53128FB6D224}"/>
    <dgm:cxn modelId="{A2DF976B-1652-4C35-B843-4881577F66E0}" srcId="{F08F2320-D4FA-4B95-8171-89A79F8F7F1A}" destId="{B06EDFAE-0CD2-4A04-B07A-E32AD0FED9CA}" srcOrd="2" destOrd="0" parTransId="{143AA9C2-8DBC-459A-BA45-5DF1F20B4F81}" sibTransId="{554307F9-CCA7-4BDF-86C3-D102CF730F68}"/>
    <dgm:cxn modelId="{B3E1B852-BF98-4B9E-9281-A448E4DCEB7D}" type="presOf" srcId="{38694487-5AEA-4B37-BE54-BA1CD008B7EA}" destId="{59EDA71B-4FD8-4DF0-89EE-6403F3C9B1E0}" srcOrd="0" destOrd="0" presId="urn:microsoft.com/office/officeart/2005/8/layout/default"/>
    <dgm:cxn modelId="{B30061A7-76F2-4A74-9D52-529AAC7ACF56}" type="presOf" srcId="{A0018E8B-4C29-4235-B277-8230E7AB1973}" destId="{2AEB27FB-3227-4735-BE37-37443CDDF8E2}" srcOrd="0" destOrd="0" presId="urn:microsoft.com/office/officeart/2005/8/layout/default"/>
    <dgm:cxn modelId="{CAF9DAAD-595E-4609-BF5C-8A0B3B72A12A}" srcId="{F08F2320-D4FA-4B95-8171-89A79F8F7F1A}" destId="{7E4EFB32-1CD2-4CB0-B7A1-E8F0F3C69DB4}" srcOrd="0" destOrd="0" parTransId="{4E403DEA-50E0-4F0C-8224-71248F116AC7}" sibTransId="{3E896873-BB29-45E1-BA61-D4DA4D3D7DF4}"/>
    <dgm:cxn modelId="{71868ED9-CBCE-4E5A-BADC-5DF79A63F363}" srcId="{F08F2320-D4FA-4B95-8171-89A79F8F7F1A}" destId="{38694487-5AEA-4B37-BE54-BA1CD008B7EA}" srcOrd="3" destOrd="0" parTransId="{0C250DA2-37DE-481C-B7D5-C7EC32C6FA63}" sibTransId="{DA38C6AE-F7DF-4E90-BB07-392A004BC8CB}"/>
    <dgm:cxn modelId="{5A14DEE0-7C23-4BB4-B9CB-BF609725372F}" type="presOf" srcId="{7E4EFB32-1CD2-4CB0-B7A1-E8F0F3C69DB4}" destId="{98D992F3-B9E5-4884-B8C6-29696B09DB9D}" srcOrd="0" destOrd="0" presId="urn:microsoft.com/office/officeart/2005/8/layout/default"/>
    <dgm:cxn modelId="{9DDA49E1-38B2-4AFA-B326-54FB8703920B}" type="presOf" srcId="{F08F2320-D4FA-4B95-8171-89A79F8F7F1A}" destId="{3A0ACD54-6F98-41E9-BE2A-5CE6EA5EB878}" srcOrd="0" destOrd="0" presId="urn:microsoft.com/office/officeart/2005/8/layout/default"/>
    <dgm:cxn modelId="{0236516B-DAC9-4600-9BF7-971FB0FD2460}" type="presParOf" srcId="{3A0ACD54-6F98-41E9-BE2A-5CE6EA5EB878}" destId="{98D992F3-B9E5-4884-B8C6-29696B09DB9D}" srcOrd="0" destOrd="0" presId="urn:microsoft.com/office/officeart/2005/8/layout/default"/>
    <dgm:cxn modelId="{377423CC-8802-49BF-918E-BED7F90286F5}" type="presParOf" srcId="{3A0ACD54-6F98-41E9-BE2A-5CE6EA5EB878}" destId="{D24C955A-930C-4655-8A5F-03289E1AA220}" srcOrd="1" destOrd="0" presId="urn:microsoft.com/office/officeart/2005/8/layout/default"/>
    <dgm:cxn modelId="{E7AB42F0-DB79-423C-B476-A72F6F519D35}" type="presParOf" srcId="{3A0ACD54-6F98-41E9-BE2A-5CE6EA5EB878}" destId="{2AEB27FB-3227-4735-BE37-37443CDDF8E2}" srcOrd="2" destOrd="0" presId="urn:microsoft.com/office/officeart/2005/8/layout/default"/>
    <dgm:cxn modelId="{FE4FB27E-7F38-47FB-B340-024D31B8ECA9}" type="presParOf" srcId="{3A0ACD54-6F98-41E9-BE2A-5CE6EA5EB878}" destId="{FBAA9D36-687A-4460-9012-63A3B1D1F6EC}" srcOrd="3" destOrd="0" presId="urn:microsoft.com/office/officeart/2005/8/layout/default"/>
    <dgm:cxn modelId="{99C07CC2-BD9C-4726-957D-765178CE2096}" type="presParOf" srcId="{3A0ACD54-6F98-41E9-BE2A-5CE6EA5EB878}" destId="{29D49FF8-75A7-4F69-947F-B7EDD9F082C8}" srcOrd="4" destOrd="0" presId="urn:microsoft.com/office/officeart/2005/8/layout/default"/>
    <dgm:cxn modelId="{D1D5664C-711D-4D72-B845-21B76EB40E34}" type="presParOf" srcId="{3A0ACD54-6F98-41E9-BE2A-5CE6EA5EB878}" destId="{168DBFD2-775E-427C-BB70-141ABBE32406}" srcOrd="5" destOrd="0" presId="urn:microsoft.com/office/officeart/2005/8/layout/default"/>
    <dgm:cxn modelId="{4AE8E44E-4744-4D6C-BBB1-11B6693B7A55}" type="presParOf" srcId="{3A0ACD54-6F98-41E9-BE2A-5CE6EA5EB878}" destId="{59EDA71B-4FD8-4DF0-89EE-6403F3C9B1E0}"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2C621E-A49B-45C3-99BA-33CE5D434D0E}" type="doc">
      <dgm:prSet loTypeId="urn:microsoft.com/office/officeart/2005/8/layout/vList2" loCatId="Inbox" qsTypeId="urn:microsoft.com/office/officeart/2005/8/quickstyle/simple1" qsCatId="simple" csTypeId="urn:microsoft.com/office/officeart/2005/8/colors/colorful2" csCatId="colorful" phldr="1"/>
      <dgm:spPr/>
      <dgm:t>
        <a:bodyPr/>
        <a:lstStyle/>
        <a:p>
          <a:endParaRPr lang="en-US"/>
        </a:p>
      </dgm:t>
    </dgm:pt>
    <dgm:pt modelId="{647A440F-2519-4115-AB66-E397E6758A9E}">
      <dgm:prSet custT="1"/>
      <dgm:spPr/>
      <dgm:t>
        <a:bodyPr/>
        <a:lstStyle/>
        <a:p>
          <a:r>
            <a:rPr lang="en-US" sz="4000" dirty="0">
              <a:latin typeface="+mj-lt"/>
            </a:rPr>
            <a:t>Missions</a:t>
          </a:r>
        </a:p>
      </dgm:t>
    </dgm:pt>
    <dgm:pt modelId="{22674724-204B-4A4F-933E-FAE03E060CB2}" type="parTrans" cxnId="{C2AB5E80-94AD-4CD0-B804-0D8BEDD38E52}">
      <dgm:prSet/>
      <dgm:spPr/>
      <dgm:t>
        <a:bodyPr/>
        <a:lstStyle/>
        <a:p>
          <a:endParaRPr lang="en-US"/>
        </a:p>
      </dgm:t>
    </dgm:pt>
    <dgm:pt modelId="{C32D9787-F3E7-42BD-9AA9-39E5F86EAC2C}" type="sibTrans" cxnId="{C2AB5E80-94AD-4CD0-B804-0D8BEDD38E52}">
      <dgm:prSet/>
      <dgm:spPr/>
      <dgm:t>
        <a:bodyPr/>
        <a:lstStyle/>
        <a:p>
          <a:endParaRPr lang="en-US"/>
        </a:p>
      </dgm:t>
    </dgm:pt>
    <dgm:pt modelId="{DA87FCFC-883F-4D7E-957D-D5027CDC95AC}">
      <dgm:prSet/>
      <dgm:spPr/>
      <dgm:t>
        <a:bodyPr/>
        <a:lstStyle/>
        <a:p>
          <a:r>
            <a:rPr lang="en-US" b="0" i="0" dirty="0">
              <a:solidFill>
                <a:schemeClr val="tx1"/>
              </a:solidFill>
            </a:rPr>
            <a:t>The Mobility Management Facilitation Program – </a:t>
          </a:r>
          <a:r>
            <a:rPr lang="en-US" b="1" i="0" dirty="0">
              <a:solidFill>
                <a:schemeClr val="tx1"/>
              </a:solidFill>
            </a:rPr>
            <a:t>“Community Transportation Connections: Enhancing Mobility for </a:t>
          </a:r>
          <a:r>
            <a:rPr lang="en-US" b="1" i="1" dirty="0">
              <a:solidFill>
                <a:schemeClr val="tx1"/>
              </a:solidFill>
            </a:rPr>
            <a:t>Every</a:t>
          </a:r>
          <a:r>
            <a:rPr lang="en-US" b="1" i="0" dirty="0">
              <a:solidFill>
                <a:schemeClr val="tx1"/>
              </a:solidFill>
            </a:rPr>
            <a:t> Ability” at </a:t>
          </a:r>
          <a:r>
            <a:rPr lang="en-US" b="0" i="0" dirty="0">
              <a:solidFill>
                <a:schemeClr val="tx1"/>
              </a:solidFill>
            </a:rPr>
            <a:t>Ann Storck Center is focused on improving coordinated transportation systems for individuals who are transportation disadvantaged within Broward and Palm Beach Counties.</a:t>
          </a:r>
          <a:endParaRPr lang="en-US" b="1" dirty="0">
            <a:solidFill>
              <a:schemeClr val="tx1"/>
            </a:solidFill>
          </a:endParaRPr>
        </a:p>
      </dgm:t>
    </dgm:pt>
    <dgm:pt modelId="{2FBD7154-3C72-45A6-9CC0-E88CC802C66C}" type="parTrans" cxnId="{71F1DC69-B17C-47E4-B09B-44AE90E853D6}">
      <dgm:prSet/>
      <dgm:spPr/>
      <dgm:t>
        <a:bodyPr/>
        <a:lstStyle/>
        <a:p>
          <a:endParaRPr lang="en-US"/>
        </a:p>
      </dgm:t>
    </dgm:pt>
    <dgm:pt modelId="{0CEC7551-D45F-4E2D-B0FA-08F88ACDDDF6}" type="sibTrans" cxnId="{71F1DC69-B17C-47E4-B09B-44AE90E853D6}">
      <dgm:prSet/>
      <dgm:spPr/>
      <dgm:t>
        <a:bodyPr/>
        <a:lstStyle/>
        <a:p>
          <a:endParaRPr lang="en-US"/>
        </a:p>
      </dgm:t>
    </dgm:pt>
    <dgm:pt modelId="{7628F919-0A69-4FC3-882A-1AEE12536D71}">
      <dgm:prSet/>
      <dgm:spPr/>
      <dgm:t>
        <a:bodyPr/>
        <a:lstStyle/>
        <a:p>
          <a:r>
            <a:rPr lang="en-US" dirty="0">
              <a:solidFill>
                <a:schemeClr val="tx1"/>
              </a:solidFill>
            </a:rPr>
            <a:t>Policy Leadership Fellowship through SARTAC’s mission is similar to the MMFP, but will focus on advocacy for individuals with disabilities and transportation</a:t>
          </a:r>
        </a:p>
      </dgm:t>
    </dgm:pt>
    <dgm:pt modelId="{A0B12B40-15E9-4166-A335-72A40FDCC296}" type="parTrans" cxnId="{A272517E-56CE-4B8E-BA23-448D528EA91F}">
      <dgm:prSet/>
      <dgm:spPr/>
      <dgm:t>
        <a:bodyPr/>
        <a:lstStyle/>
        <a:p>
          <a:endParaRPr lang="en-US"/>
        </a:p>
      </dgm:t>
    </dgm:pt>
    <dgm:pt modelId="{9C8AC4BF-1EB8-460B-A4E2-4CE871D0BB15}" type="sibTrans" cxnId="{A272517E-56CE-4B8E-BA23-448D528EA91F}">
      <dgm:prSet/>
      <dgm:spPr/>
      <dgm:t>
        <a:bodyPr/>
        <a:lstStyle/>
        <a:p>
          <a:endParaRPr lang="en-US"/>
        </a:p>
      </dgm:t>
    </dgm:pt>
    <dgm:pt modelId="{21AD4FFB-04FF-4978-AC0F-FF03D229D290}">
      <dgm:prSet/>
      <dgm:spPr/>
      <dgm:t>
        <a:bodyPr/>
        <a:lstStyle/>
        <a:p>
          <a:endParaRPr lang="en-US" dirty="0"/>
        </a:p>
      </dgm:t>
    </dgm:pt>
    <dgm:pt modelId="{53695086-499D-4AE7-9373-EC5B4FE933CD}" type="parTrans" cxnId="{9168ADA1-8E40-4E26-A52A-42B2FE852B5F}">
      <dgm:prSet/>
      <dgm:spPr/>
      <dgm:t>
        <a:bodyPr/>
        <a:lstStyle/>
        <a:p>
          <a:endParaRPr lang="en-US"/>
        </a:p>
      </dgm:t>
    </dgm:pt>
    <dgm:pt modelId="{717374F2-4997-4187-B1B9-1603B529E704}" type="sibTrans" cxnId="{9168ADA1-8E40-4E26-A52A-42B2FE852B5F}">
      <dgm:prSet/>
      <dgm:spPr/>
      <dgm:t>
        <a:bodyPr/>
        <a:lstStyle/>
        <a:p>
          <a:endParaRPr lang="en-US"/>
        </a:p>
      </dgm:t>
    </dgm:pt>
    <dgm:pt modelId="{7A7E19D5-D05D-4876-86C9-CB049B0940F2}">
      <dgm:prSet/>
      <dgm:spPr/>
      <dgm:t>
        <a:bodyPr/>
        <a:lstStyle/>
        <a:p>
          <a:endParaRPr lang="en-US" dirty="0">
            <a:solidFill>
              <a:schemeClr val="tx1"/>
            </a:solidFill>
          </a:endParaRPr>
        </a:p>
      </dgm:t>
    </dgm:pt>
    <dgm:pt modelId="{D6A7AD8F-BDC1-4A5A-8130-B1365E4309E1}" type="parTrans" cxnId="{28DB94BD-C656-4C19-B6B9-7362541F2BBF}">
      <dgm:prSet/>
      <dgm:spPr/>
      <dgm:t>
        <a:bodyPr/>
        <a:lstStyle/>
        <a:p>
          <a:endParaRPr lang="en-US"/>
        </a:p>
      </dgm:t>
    </dgm:pt>
    <dgm:pt modelId="{BFB01C8F-7832-4AFD-B7A5-9786A79C9D11}" type="sibTrans" cxnId="{28DB94BD-C656-4C19-B6B9-7362541F2BBF}">
      <dgm:prSet/>
      <dgm:spPr/>
      <dgm:t>
        <a:bodyPr/>
        <a:lstStyle/>
        <a:p>
          <a:endParaRPr lang="en-US"/>
        </a:p>
      </dgm:t>
    </dgm:pt>
    <dgm:pt modelId="{36CFB2DB-A53B-4E7D-8677-2239A98A64C2}" type="pres">
      <dgm:prSet presAssocID="{492C621E-A49B-45C3-99BA-33CE5D434D0E}" presName="linear" presStyleCnt="0">
        <dgm:presLayoutVars>
          <dgm:animLvl val="lvl"/>
          <dgm:resizeHandles val="exact"/>
        </dgm:presLayoutVars>
      </dgm:prSet>
      <dgm:spPr/>
    </dgm:pt>
    <dgm:pt modelId="{3D863CB1-0F19-4E35-86F1-FF1B84235510}" type="pres">
      <dgm:prSet presAssocID="{647A440F-2519-4115-AB66-E397E6758A9E}" presName="parentText" presStyleLbl="node1" presStyleIdx="0" presStyleCnt="1" custLinFactNeighborY="-5796">
        <dgm:presLayoutVars>
          <dgm:chMax val="0"/>
          <dgm:bulletEnabled val="1"/>
        </dgm:presLayoutVars>
      </dgm:prSet>
      <dgm:spPr/>
    </dgm:pt>
    <dgm:pt modelId="{C1FD9962-5112-4430-B6E0-AB95572DC32D}" type="pres">
      <dgm:prSet presAssocID="{647A440F-2519-4115-AB66-E397E6758A9E}" presName="childText" presStyleLbl="revTx" presStyleIdx="0" presStyleCnt="1">
        <dgm:presLayoutVars>
          <dgm:bulletEnabled val="1"/>
        </dgm:presLayoutVars>
      </dgm:prSet>
      <dgm:spPr/>
    </dgm:pt>
  </dgm:ptLst>
  <dgm:cxnLst>
    <dgm:cxn modelId="{34D54460-371A-481F-A0DD-43A752DB0939}" type="presOf" srcId="{21AD4FFB-04FF-4978-AC0F-FF03D229D290}" destId="{C1FD9962-5112-4430-B6E0-AB95572DC32D}" srcOrd="0" destOrd="3" presId="urn:microsoft.com/office/officeart/2005/8/layout/vList2"/>
    <dgm:cxn modelId="{B395D968-B47E-44CE-A9D4-EE9AAC27D2A0}" type="presOf" srcId="{492C621E-A49B-45C3-99BA-33CE5D434D0E}" destId="{36CFB2DB-A53B-4E7D-8677-2239A98A64C2}" srcOrd="0" destOrd="0" presId="urn:microsoft.com/office/officeart/2005/8/layout/vList2"/>
    <dgm:cxn modelId="{71F1DC69-B17C-47E4-B09B-44AE90E853D6}" srcId="{647A440F-2519-4115-AB66-E397E6758A9E}" destId="{DA87FCFC-883F-4D7E-957D-D5027CDC95AC}" srcOrd="0" destOrd="0" parTransId="{2FBD7154-3C72-45A6-9CC0-E88CC802C66C}" sibTransId="{0CEC7551-D45F-4E2D-B0FA-08F88ACDDDF6}"/>
    <dgm:cxn modelId="{45C59C73-F0E2-41E8-BD6E-D5FBA7DDE423}" type="presOf" srcId="{DA87FCFC-883F-4D7E-957D-D5027CDC95AC}" destId="{C1FD9962-5112-4430-B6E0-AB95572DC32D}" srcOrd="0" destOrd="0" presId="urn:microsoft.com/office/officeart/2005/8/layout/vList2"/>
    <dgm:cxn modelId="{A272517E-56CE-4B8E-BA23-448D528EA91F}" srcId="{647A440F-2519-4115-AB66-E397E6758A9E}" destId="{7628F919-0A69-4FC3-882A-1AEE12536D71}" srcOrd="2" destOrd="0" parTransId="{A0B12B40-15E9-4166-A335-72A40FDCC296}" sibTransId="{9C8AC4BF-1EB8-460B-A4E2-4CE871D0BB15}"/>
    <dgm:cxn modelId="{C2AB5E80-94AD-4CD0-B804-0D8BEDD38E52}" srcId="{492C621E-A49B-45C3-99BA-33CE5D434D0E}" destId="{647A440F-2519-4115-AB66-E397E6758A9E}" srcOrd="0" destOrd="0" parTransId="{22674724-204B-4A4F-933E-FAE03E060CB2}" sibTransId="{C32D9787-F3E7-42BD-9AA9-39E5F86EAC2C}"/>
    <dgm:cxn modelId="{9168ADA1-8E40-4E26-A52A-42B2FE852B5F}" srcId="{647A440F-2519-4115-AB66-E397E6758A9E}" destId="{21AD4FFB-04FF-4978-AC0F-FF03D229D290}" srcOrd="3" destOrd="0" parTransId="{53695086-499D-4AE7-9373-EC5B4FE933CD}" sibTransId="{717374F2-4997-4187-B1B9-1603B529E704}"/>
    <dgm:cxn modelId="{FA0ACCA7-9ABB-43B4-907A-ED8F16D9A976}" type="presOf" srcId="{647A440F-2519-4115-AB66-E397E6758A9E}" destId="{3D863CB1-0F19-4E35-86F1-FF1B84235510}" srcOrd="0" destOrd="0" presId="urn:microsoft.com/office/officeart/2005/8/layout/vList2"/>
    <dgm:cxn modelId="{28DB94BD-C656-4C19-B6B9-7362541F2BBF}" srcId="{647A440F-2519-4115-AB66-E397E6758A9E}" destId="{7A7E19D5-D05D-4876-86C9-CB049B0940F2}" srcOrd="1" destOrd="0" parTransId="{D6A7AD8F-BDC1-4A5A-8130-B1365E4309E1}" sibTransId="{BFB01C8F-7832-4AFD-B7A5-9786A79C9D11}"/>
    <dgm:cxn modelId="{5D70A1CE-8CD5-4E90-B021-6452A2818573}" type="presOf" srcId="{7A7E19D5-D05D-4876-86C9-CB049B0940F2}" destId="{C1FD9962-5112-4430-B6E0-AB95572DC32D}" srcOrd="0" destOrd="1" presId="urn:microsoft.com/office/officeart/2005/8/layout/vList2"/>
    <dgm:cxn modelId="{3E8115FF-73BD-4014-B4DA-639A1153BD01}" type="presOf" srcId="{7628F919-0A69-4FC3-882A-1AEE12536D71}" destId="{C1FD9962-5112-4430-B6E0-AB95572DC32D}" srcOrd="0" destOrd="2" presId="urn:microsoft.com/office/officeart/2005/8/layout/vList2"/>
    <dgm:cxn modelId="{EF4347FC-B56E-4B91-8676-0DAB3CB5D4EF}" type="presParOf" srcId="{36CFB2DB-A53B-4E7D-8677-2239A98A64C2}" destId="{3D863CB1-0F19-4E35-86F1-FF1B84235510}" srcOrd="0" destOrd="0" presId="urn:microsoft.com/office/officeart/2005/8/layout/vList2"/>
    <dgm:cxn modelId="{E9528142-892C-4213-A451-F8789D809457}" type="presParOf" srcId="{36CFB2DB-A53B-4E7D-8677-2239A98A64C2}" destId="{C1FD9962-5112-4430-B6E0-AB95572DC32D}"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D992F3-B9E5-4884-B8C6-29696B09DB9D}">
      <dsp:nvSpPr>
        <dsp:cNvPr id="0" name=""/>
        <dsp:cNvSpPr/>
      </dsp:nvSpPr>
      <dsp:spPr>
        <a:xfrm>
          <a:off x="685798" y="76205"/>
          <a:ext cx="2909961" cy="1745977"/>
        </a:xfrm>
        <a:prstGeom prst="rect">
          <a:avLst/>
        </a:prstGeom>
        <a:solidFill>
          <a:schemeClr val="accent1">
            <a:lumMod val="75000"/>
          </a:schemeClr>
        </a:solidFill>
        <a:ln w="15875"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Danielle  McGill</a:t>
          </a:r>
        </a:p>
      </dsp:txBody>
      <dsp:txXfrm>
        <a:off x="685798" y="76205"/>
        <a:ext cx="2909961" cy="1745977"/>
      </dsp:txXfrm>
    </dsp:sp>
    <dsp:sp modelId="{2AEB27FB-3227-4735-BE37-37443CDDF8E2}">
      <dsp:nvSpPr>
        <dsp:cNvPr id="0" name=""/>
        <dsp:cNvSpPr/>
      </dsp:nvSpPr>
      <dsp:spPr>
        <a:xfrm>
          <a:off x="3977867" y="35087"/>
          <a:ext cx="2909961" cy="1745977"/>
        </a:xfrm>
        <a:prstGeom prst="rect">
          <a:avLst/>
        </a:prstGeom>
        <a:solidFill>
          <a:srgbClr val="00206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Transportation Advocate for Individuals with Disabilities</a:t>
          </a:r>
        </a:p>
      </dsp:txBody>
      <dsp:txXfrm>
        <a:off x="3977867" y="35087"/>
        <a:ext cx="2909961" cy="1745977"/>
      </dsp:txXfrm>
    </dsp:sp>
    <dsp:sp modelId="{29D49FF8-75A7-4F69-947F-B7EDD9F082C8}">
      <dsp:nvSpPr>
        <dsp:cNvPr id="0" name=""/>
        <dsp:cNvSpPr/>
      </dsp:nvSpPr>
      <dsp:spPr>
        <a:xfrm>
          <a:off x="701279" y="1940082"/>
          <a:ext cx="2909961" cy="1745977"/>
        </a:xfrm>
        <a:prstGeom prst="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Ann Storck Center &amp; Policy Leadership Fellow</a:t>
          </a:r>
        </a:p>
      </dsp:txBody>
      <dsp:txXfrm>
        <a:off x="701279" y="1940082"/>
        <a:ext cx="2909961" cy="1745977"/>
      </dsp:txXfrm>
    </dsp:sp>
    <dsp:sp modelId="{59EDA71B-4FD8-4DF0-89EE-6403F3C9B1E0}">
      <dsp:nvSpPr>
        <dsp:cNvPr id="0" name=""/>
        <dsp:cNvSpPr/>
      </dsp:nvSpPr>
      <dsp:spPr>
        <a:xfrm>
          <a:off x="3977867" y="1940082"/>
          <a:ext cx="2909961" cy="1745977"/>
        </a:xfrm>
        <a:prstGeom prst="rect">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Perspective:</a:t>
          </a:r>
          <a:br>
            <a:rPr lang="en-US" sz="2700" kern="1200" dirty="0"/>
          </a:br>
          <a:r>
            <a:rPr lang="en-US" sz="2700" kern="1200" dirty="0"/>
            <a:t>Transit Rider &amp; Transportation Professional</a:t>
          </a:r>
        </a:p>
      </dsp:txBody>
      <dsp:txXfrm>
        <a:off x="3977867" y="1940082"/>
        <a:ext cx="2909961" cy="17459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863CB1-0F19-4E35-86F1-FF1B84235510}">
      <dsp:nvSpPr>
        <dsp:cNvPr id="0" name=""/>
        <dsp:cNvSpPr/>
      </dsp:nvSpPr>
      <dsp:spPr>
        <a:xfrm>
          <a:off x="0" y="0"/>
          <a:ext cx="5098256" cy="96349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latin typeface="+mj-lt"/>
            </a:rPr>
            <a:t>Missions</a:t>
          </a:r>
        </a:p>
      </dsp:txBody>
      <dsp:txXfrm>
        <a:off x="47034" y="47034"/>
        <a:ext cx="5004188" cy="869427"/>
      </dsp:txXfrm>
    </dsp:sp>
    <dsp:sp modelId="{C1FD9962-5112-4430-B6E0-AB95572DC32D}">
      <dsp:nvSpPr>
        <dsp:cNvPr id="0" name=""/>
        <dsp:cNvSpPr/>
      </dsp:nvSpPr>
      <dsp:spPr>
        <a:xfrm>
          <a:off x="0" y="1035523"/>
          <a:ext cx="5098256" cy="4694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870"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b="0" i="0" kern="1200" dirty="0">
              <a:solidFill>
                <a:schemeClr val="tx1"/>
              </a:solidFill>
            </a:rPr>
            <a:t>The Mobility Management Facilitation Program – </a:t>
          </a:r>
          <a:r>
            <a:rPr lang="en-US" sz="2100" b="1" i="0" kern="1200" dirty="0">
              <a:solidFill>
                <a:schemeClr val="tx1"/>
              </a:solidFill>
            </a:rPr>
            <a:t>“Community Transportation Connections: Enhancing Mobility for </a:t>
          </a:r>
          <a:r>
            <a:rPr lang="en-US" sz="2100" b="1" i="1" kern="1200" dirty="0">
              <a:solidFill>
                <a:schemeClr val="tx1"/>
              </a:solidFill>
            </a:rPr>
            <a:t>Every</a:t>
          </a:r>
          <a:r>
            <a:rPr lang="en-US" sz="2100" b="1" i="0" kern="1200" dirty="0">
              <a:solidFill>
                <a:schemeClr val="tx1"/>
              </a:solidFill>
            </a:rPr>
            <a:t> Ability” at </a:t>
          </a:r>
          <a:r>
            <a:rPr lang="en-US" sz="2100" b="0" i="0" kern="1200" dirty="0">
              <a:solidFill>
                <a:schemeClr val="tx1"/>
              </a:solidFill>
            </a:rPr>
            <a:t>Ann Storck Center is focused on improving coordinated transportation systems for individuals who are transportation disadvantaged within Broward and Palm Beach Counties.</a:t>
          </a:r>
          <a:endParaRPr lang="en-US" sz="2100" b="1" kern="1200" dirty="0">
            <a:solidFill>
              <a:schemeClr val="tx1"/>
            </a:solidFill>
          </a:endParaRPr>
        </a:p>
        <a:p>
          <a:pPr marL="228600" lvl="1" indent="-228600" algn="l" defTabSz="933450">
            <a:lnSpc>
              <a:spcPct val="90000"/>
            </a:lnSpc>
            <a:spcBef>
              <a:spcPct val="0"/>
            </a:spcBef>
            <a:spcAft>
              <a:spcPct val="20000"/>
            </a:spcAft>
            <a:buChar char="•"/>
          </a:pPr>
          <a:endParaRPr lang="en-US" sz="2100" kern="1200" dirty="0">
            <a:solidFill>
              <a:schemeClr val="tx1"/>
            </a:solidFill>
          </a:endParaRPr>
        </a:p>
        <a:p>
          <a:pPr marL="228600" lvl="1" indent="-228600" algn="l" defTabSz="933450">
            <a:lnSpc>
              <a:spcPct val="90000"/>
            </a:lnSpc>
            <a:spcBef>
              <a:spcPct val="0"/>
            </a:spcBef>
            <a:spcAft>
              <a:spcPct val="20000"/>
            </a:spcAft>
            <a:buChar char="•"/>
          </a:pPr>
          <a:r>
            <a:rPr lang="en-US" sz="2100" kern="1200" dirty="0">
              <a:solidFill>
                <a:schemeClr val="tx1"/>
              </a:solidFill>
            </a:rPr>
            <a:t>Policy Leadership Fellowship through SARTAC’s mission is similar to the MMFP, but will focus on advocacy for individuals with disabilities and transportation</a:t>
          </a:r>
        </a:p>
        <a:p>
          <a:pPr marL="228600" lvl="1" indent="-228600" algn="l" defTabSz="933450">
            <a:lnSpc>
              <a:spcPct val="90000"/>
            </a:lnSpc>
            <a:spcBef>
              <a:spcPct val="0"/>
            </a:spcBef>
            <a:spcAft>
              <a:spcPct val="20000"/>
            </a:spcAft>
            <a:buChar char="•"/>
          </a:pPr>
          <a:endParaRPr lang="en-US" sz="2100" kern="1200" dirty="0"/>
        </a:p>
      </dsp:txBody>
      <dsp:txXfrm>
        <a:off x="0" y="1035523"/>
        <a:ext cx="5098256" cy="469475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46E374-A202-48AA-97C9-3758EEB75D6C}" type="datetimeFigureOut">
              <a:rPr lang="en-US" smtClean="0"/>
              <a:t>8/1/2017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29C67E-7DB0-4A61-ADCA-6BA89FB82E2C}" type="slidenum">
              <a:rPr lang="en-US" smtClean="0"/>
              <a:t>‹#›</a:t>
            </a:fld>
            <a:endParaRPr lang="en-US"/>
          </a:p>
        </p:txBody>
      </p:sp>
    </p:spTree>
    <p:extLst>
      <p:ext uri="{BB962C8B-B14F-4D97-AF65-F5344CB8AC3E}">
        <p14:creationId xmlns:p14="http://schemas.microsoft.com/office/powerpoint/2010/main" val="3330074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29C67E-7DB0-4A61-ADCA-6BA89FB82E2C}" type="slidenum">
              <a:rPr lang="en-US" smtClean="0"/>
              <a:t>1</a:t>
            </a:fld>
            <a:endParaRPr lang="en-US"/>
          </a:p>
        </p:txBody>
      </p:sp>
    </p:spTree>
    <p:extLst>
      <p:ext uri="{BB962C8B-B14F-4D97-AF65-F5344CB8AC3E}">
        <p14:creationId xmlns:p14="http://schemas.microsoft.com/office/powerpoint/2010/main" val="1628115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29C67E-7DB0-4A61-ADCA-6BA89FB82E2C}" type="slidenum">
              <a:rPr lang="en-US" smtClean="0"/>
              <a:t>7</a:t>
            </a:fld>
            <a:endParaRPr lang="en-US"/>
          </a:p>
        </p:txBody>
      </p:sp>
    </p:spTree>
    <p:extLst>
      <p:ext uri="{BB962C8B-B14F-4D97-AF65-F5344CB8AC3E}">
        <p14:creationId xmlns:p14="http://schemas.microsoft.com/office/powerpoint/2010/main" val="474742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C2E11D-99CD-4438-87F7-4E22A86C2BAF}" type="datetimeFigureOut">
              <a:rPr lang="en-US" smtClean="0"/>
              <a:t>8/1/2017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983B6-8BB1-4DDB-8538-D30D80A676E4}"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3066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C2E11D-99CD-4438-87F7-4E22A86C2BAF}" type="datetimeFigureOut">
              <a:rPr lang="en-US" smtClean="0"/>
              <a:t>8/1/2017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983B6-8BB1-4DDB-8538-D30D80A676E4}" type="slidenum">
              <a:rPr lang="en-US" smtClean="0"/>
              <a:t>‹#›</a:t>
            </a:fld>
            <a:endParaRPr lang="en-US"/>
          </a:p>
        </p:txBody>
      </p:sp>
    </p:spTree>
    <p:extLst>
      <p:ext uri="{BB962C8B-B14F-4D97-AF65-F5344CB8AC3E}">
        <p14:creationId xmlns:p14="http://schemas.microsoft.com/office/powerpoint/2010/main" val="2328120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C2E11D-99CD-4438-87F7-4E22A86C2BAF}" type="datetimeFigureOut">
              <a:rPr lang="en-US" smtClean="0"/>
              <a:t>8/1/2017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983B6-8BB1-4DDB-8538-D30D80A676E4}" type="slidenum">
              <a:rPr lang="en-US" smtClean="0"/>
              <a:t>‹#›</a:t>
            </a:fld>
            <a:endParaRPr lang="en-US"/>
          </a:p>
        </p:txBody>
      </p:sp>
    </p:spTree>
    <p:extLst>
      <p:ext uri="{BB962C8B-B14F-4D97-AF65-F5344CB8AC3E}">
        <p14:creationId xmlns:p14="http://schemas.microsoft.com/office/powerpoint/2010/main" val="440443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C2E11D-99CD-4438-87F7-4E22A86C2BAF}" type="datetimeFigureOut">
              <a:rPr lang="en-US" smtClean="0"/>
              <a:t>8/1/2017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983B6-8BB1-4DDB-8538-D30D80A676E4}" type="slidenum">
              <a:rPr lang="en-US" smtClean="0"/>
              <a:t>‹#›</a:t>
            </a:fld>
            <a:endParaRPr lang="en-US"/>
          </a:p>
        </p:txBody>
      </p:sp>
    </p:spTree>
    <p:extLst>
      <p:ext uri="{BB962C8B-B14F-4D97-AF65-F5344CB8AC3E}">
        <p14:creationId xmlns:p14="http://schemas.microsoft.com/office/powerpoint/2010/main" val="1647210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C2E11D-99CD-4438-87F7-4E22A86C2BAF}" type="datetimeFigureOut">
              <a:rPr lang="en-US" smtClean="0"/>
              <a:t>8/1/2017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983B6-8BB1-4DDB-8538-D30D80A676E4}"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3732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C2E11D-99CD-4438-87F7-4E22A86C2BAF}" type="datetimeFigureOut">
              <a:rPr lang="en-US" smtClean="0"/>
              <a:t>8/1/2017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8983B6-8BB1-4DDB-8538-D30D80A676E4}" type="slidenum">
              <a:rPr lang="en-US" smtClean="0"/>
              <a:t>‹#›</a:t>
            </a:fld>
            <a:endParaRPr lang="en-US"/>
          </a:p>
        </p:txBody>
      </p:sp>
    </p:spTree>
    <p:extLst>
      <p:ext uri="{BB962C8B-B14F-4D97-AF65-F5344CB8AC3E}">
        <p14:creationId xmlns:p14="http://schemas.microsoft.com/office/powerpoint/2010/main" val="662931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C2E11D-99CD-4438-87F7-4E22A86C2BAF}" type="datetimeFigureOut">
              <a:rPr lang="en-US" smtClean="0"/>
              <a:t>8/1/2017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8983B6-8BB1-4DDB-8538-D30D80A676E4}" type="slidenum">
              <a:rPr lang="en-US" smtClean="0"/>
              <a:t>‹#›</a:t>
            </a:fld>
            <a:endParaRPr lang="en-US"/>
          </a:p>
        </p:txBody>
      </p:sp>
    </p:spTree>
    <p:extLst>
      <p:ext uri="{BB962C8B-B14F-4D97-AF65-F5344CB8AC3E}">
        <p14:creationId xmlns:p14="http://schemas.microsoft.com/office/powerpoint/2010/main" val="1356788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C2E11D-99CD-4438-87F7-4E22A86C2BAF}" type="datetimeFigureOut">
              <a:rPr lang="en-US" smtClean="0"/>
              <a:t>8/1/2017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8983B6-8BB1-4DDB-8538-D30D80A676E4}" type="slidenum">
              <a:rPr lang="en-US" smtClean="0"/>
              <a:t>‹#›</a:t>
            </a:fld>
            <a:endParaRPr lang="en-US"/>
          </a:p>
        </p:txBody>
      </p:sp>
    </p:spTree>
    <p:extLst>
      <p:ext uri="{BB962C8B-B14F-4D97-AF65-F5344CB8AC3E}">
        <p14:creationId xmlns:p14="http://schemas.microsoft.com/office/powerpoint/2010/main" val="1057452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AC2E11D-99CD-4438-87F7-4E22A86C2BAF}" type="datetimeFigureOut">
              <a:rPr lang="en-US" smtClean="0"/>
              <a:t>8/1/2017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E8983B6-8BB1-4DDB-8538-D30D80A676E4}" type="slidenum">
              <a:rPr lang="en-US" smtClean="0"/>
              <a:t>‹#›</a:t>
            </a:fld>
            <a:endParaRPr lang="en-US"/>
          </a:p>
        </p:txBody>
      </p:sp>
    </p:spTree>
    <p:extLst>
      <p:ext uri="{BB962C8B-B14F-4D97-AF65-F5344CB8AC3E}">
        <p14:creationId xmlns:p14="http://schemas.microsoft.com/office/powerpoint/2010/main" val="865294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8AC2E11D-99CD-4438-87F7-4E22A86C2BAF}" type="datetimeFigureOut">
              <a:rPr lang="en-US" smtClean="0"/>
              <a:t>8/1/2017</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E8983B6-8BB1-4DDB-8538-D30D80A676E4}" type="slidenum">
              <a:rPr lang="en-US" smtClean="0"/>
              <a:t>‹#›</a:t>
            </a:fld>
            <a:endParaRPr lang="en-US"/>
          </a:p>
        </p:txBody>
      </p:sp>
    </p:spTree>
    <p:extLst>
      <p:ext uri="{BB962C8B-B14F-4D97-AF65-F5344CB8AC3E}">
        <p14:creationId xmlns:p14="http://schemas.microsoft.com/office/powerpoint/2010/main" val="709096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AC2E11D-99CD-4438-87F7-4E22A86C2BAF}" type="datetimeFigureOut">
              <a:rPr lang="en-US" smtClean="0"/>
              <a:t>8/1/2017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8983B6-8BB1-4DDB-8538-D30D80A676E4}" type="slidenum">
              <a:rPr lang="en-US" smtClean="0"/>
              <a:t>‹#›</a:t>
            </a:fld>
            <a:endParaRPr lang="en-US"/>
          </a:p>
        </p:txBody>
      </p:sp>
    </p:spTree>
    <p:extLst>
      <p:ext uri="{BB962C8B-B14F-4D97-AF65-F5344CB8AC3E}">
        <p14:creationId xmlns:p14="http://schemas.microsoft.com/office/powerpoint/2010/main" val="2584790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8AC2E11D-99CD-4438-87F7-4E22A86C2BAF}" type="datetimeFigureOut">
              <a:rPr lang="en-US" smtClean="0"/>
              <a:t>8/1/2017</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8E8983B6-8BB1-4DDB-8538-D30D80A676E4}"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10537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D259176-5277-44BD-8D2C-5E657A115788}"/>
              </a:ext>
            </a:extLst>
          </p:cNvPr>
          <p:cNvPicPr>
            <a:picLocks noChangeAspect="1"/>
          </p:cNvPicPr>
          <p:nvPr/>
        </p:nvPicPr>
        <p:blipFill rotWithShape="1">
          <a:blip r:embed="rId3">
            <a:alphaModFix amt="50000"/>
            <a:extLst/>
          </a:blip>
          <a:srcRect/>
          <a:stretch/>
        </p:blipFill>
        <p:spPr>
          <a:xfrm>
            <a:off x="20" y="1"/>
            <a:ext cx="9143980" cy="6857999"/>
          </a:xfrm>
          <a:prstGeom prst="rect">
            <a:avLst/>
          </a:prstGeom>
        </p:spPr>
      </p:pic>
      <p:sp>
        <p:nvSpPr>
          <p:cNvPr id="2" name="Title 1"/>
          <p:cNvSpPr>
            <a:spLocks noGrp="1"/>
          </p:cNvSpPr>
          <p:nvPr>
            <p:ph type="ctrTitle"/>
          </p:nvPr>
        </p:nvSpPr>
        <p:spPr>
          <a:xfrm>
            <a:off x="685800" y="762001"/>
            <a:ext cx="7772400" cy="2747962"/>
          </a:xfrm>
        </p:spPr>
        <p:txBody>
          <a:bodyPr>
            <a:normAutofit/>
          </a:bodyPr>
          <a:lstStyle/>
          <a:p>
            <a:r>
              <a:rPr lang="en-US" sz="6600" dirty="0">
                <a:solidFill>
                  <a:srgbClr val="FFFFFF"/>
                </a:solidFill>
              </a:rPr>
              <a:t>Transportation Disadvantaged  Taskforce </a:t>
            </a:r>
          </a:p>
        </p:txBody>
      </p:sp>
      <p:sp>
        <p:nvSpPr>
          <p:cNvPr id="3" name="Subtitle 2"/>
          <p:cNvSpPr>
            <a:spLocks noGrp="1"/>
          </p:cNvSpPr>
          <p:nvPr>
            <p:ph type="subTitle" idx="1"/>
          </p:nvPr>
        </p:nvSpPr>
        <p:spPr>
          <a:xfrm>
            <a:off x="1143010" y="3429000"/>
            <a:ext cx="6858000" cy="1626454"/>
          </a:xfrm>
        </p:spPr>
        <p:txBody>
          <a:bodyPr>
            <a:normAutofit/>
          </a:bodyPr>
          <a:lstStyle/>
          <a:p>
            <a:r>
              <a:rPr lang="en-US" dirty="0">
                <a:solidFill>
                  <a:srgbClr val="FFFFFF"/>
                </a:solidFill>
              </a:rPr>
              <a:t>August 2, 2017</a:t>
            </a:r>
          </a:p>
          <a:p>
            <a:r>
              <a:rPr lang="en-US" dirty="0">
                <a:solidFill>
                  <a:srgbClr val="FFFFFF"/>
                </a:solidFill>
              </a:rPr>
              <a:t>Danielle McGill</a:t>
            </a:r>
          </a:p>
          <a:p>
            <a:endParaRPr lang="en-US" dirty="0">
              <a:solidFill>
                <a:srgbClr val="FFFFFF"/>
              </a:solidFill>
            </a:endParaRPr>
          </a:p>
          <a:p>
            <a:endParaRPr lang="en-US" dirty="0">
              <a:solidFill>
                <a:srgbClr val="FFFFFF"/>
              </a:solidFill>
            </a:endParaRPr>
          </a:p>
        </p:txBody>
      </p:sp>
    </p:spTree>
    <p:extLst>
      <p:ext uri="{BB962C8B-B14F-4D97-AF65-F5344CB8AC3E}">
        <p14:creationId xmlns:p14="http://schemas.microsoft.com/office/powerpoint/2010/main" val="353398836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757160" cy="1161195"/>
          </a:xfrm>
        </p:spPr>
        <p:txBody>
          <a:bodyPr>
            <a:normAutofit/>
          </a:bodyPr>
          <a:lstStyle/>
          <a:p>
            <a:r>
              <a:rPr lang="en-US" dirty="0">
                <a:solidFill>
                  <a:schemeClr val="accent2"/>
                </a:solidFill>
              </a:rPr>
              <a:t>Benefits to Task Force</a:t>
            </a:r>
          </a:p>
        </p:txBody>
      </p:sp>
      <p:sp>
        <p:nvSpPr>
          <p:cNvPr id="3" name="Content Placeholder 2"/>
          <p:cNvSpPr>
            <a:spLocks noGrp="1"/>
          </p:cNvSpPr>
          <p:nvPr>
            <p:ph sz="half" idx="1"/>
          </p:nvPr>
        </p:nvSpPr>
        <p:spPr/>
        <p:txBody>
          <a:bodyPr>
            <a:normAutofit/>
          </a:bodyPr>
          <a:lstStyle/>
          <a:p>
            <a:endParaRPr lang="en-US" dirty="0"/>
          </a:p>
          <a:p>
            <a:pPr lvl="1"/>
            <a:endParaRPr lang="en-US" dirty="0"/>
          </a:p>
          <a:p>
            <a:pPr lvl="1"/>
            <a:endParaRPr lang="en-US" dirty="0"/>
          </a:p>
          <a:p>
            <a:pPr marL="0" indent="0">
              <a:buNone/>
            </a:pPr>
            <a:endParaRPr lang="en-US" dirty="0"/>
          </a:p>
          <a:p>
            <a:endParaRPr lang="en-US" dirty="0"/>
          </a:p>
        </p:txBody>
      </p:sp>
      <p:sp>
        <p:nvSpPr>
          <p:cNvPr id="5" name="Content Placeholder 4"/>
          <p:cNvSpPr>
            <a:spLocks noGrp="1"/>
          </p:cNvSpPr>
          <p:nvPr>
            <p:ph sz="half" idx="2"/>
          </p:nvPr>
        </p:nvSpPr>
        <p:spPr>
          <a:xfrm>
            <a:off x="4495800" y="1828800"/>
            <a:ext cx="4343400" cy="4343400"/>
          </a:xfrm>
          <a:solidFill>
            <a:schemeClr val="accent2"/>
          </a:solidFill>
          <a:ln>
            <a:solidFill>
              <a:srgbClr val="00B0F0"/>
            </a:solidFill>
          </a:ln>
        </p:spPr>
        <p:txBody>
          <a:bodyPr>
            <a:noAutofit/>
          </a:bodyPr>
          <a:lstStyle/>
          <a:p>
            <a:pPr marL="0" lvl="0" indent="0">
              <a:lnSpc>
                <a:spcPct val="70000"/>
              </a:lnSpc>
              <a:spcBef>
                <a:spcPts val="0"/>
              </a:spcBef>
              <a:spcAft>
                <a:spcPts val="0"/>
              </a:spcAft>
              <a:buClrTx/>
              <a:buSzTx/>
              <a:buNone/>
              <a:defRPr/>
            </a:pPr>
            <a:endParaRPr lang="en-US" b="1" u="sng" kern="0" dirty="0">
              <a:solidFill>
                <a:schemeClr val="tx1"/>
              </a:solidFill>
              <a:latin typeface="Arial Narrow"/>
            </a:endParaRPr>
          </a:p>
          <a:p>
            <a:pPr marL="114300" lvl="0" indent="0" algn="ctr">
              <a:lnSpc>
                <a:spcPct val="70000"/>
              </a:lnSpc>
              <a:spcBef>
                <a:spcPts val="0"/>
              </a:spcBef>
              <a:spcAft>
                <a:spcPts val="0"/>
              </a:spcAft>
              <a:buClrTx/>
              <a:buSzTx/>
              <a:buNone/>
            </a:pPr>
            <a:r>
              <a:rPr lang="en-US" u="sng" dirty="0">
                <a:solidFill>
                  <a:schemeClr val="bg1"/>
                </a:solidFill>
                <a:latin typeface="Arial Narrow"/>
              </a:rPr>
              <a:t>PERSONAL EXPERIENCE</a:t>
            </a:r>
          </a:p>
          <a:p>
            <a:pPr marL="342900" lvl="0" indent="-228600">
              <a:lnSpc>
                <a:spcPct val="70000"/>
              </a:lnSpc>
              <a:spcBef>
                <a:spcPts val="0"/>
              </a:spcBef>
              <a:spcAft>
                <a:spcPts val="0"/>
              </a:spcAft>
              <a:buClrTx/>
              <a:buSzTx/>
              <a:buFont typeface="Arial" panose="020B0604020202020204" pitchFamily="34" charset="0"/>
              <a:buChar char="•"/>
            </a:pPr>
            <a:endParaRPr lang="en-US" dirty="0">
              <a:solidFill>
                <a:schemeClr val="bg1"/>
              </a:solidFill>
              <a:latin typeface="Arial Narrow"/>
            </a:endParaRPr>
          </a:p>
          <a:p>
            <a:pPr marL="342900" lvl="0" indent="-228600">
              <a:lnSpc>
                <a:spcPct val="70000"/>
              </a:lnSpc>
              <a:spcBef>
                <a:spcPts val="0"/>
              </a:spcBef>
              <a:spcAft>
                <a:spcPts val="0"/>
              </a:spcAft>
              <a:buClrTx/>
              <a:buSzTx/>
              <a:buFont typeface="Arial" panose="020B0604020202020204" pitchFamily="34" charset="0"/>
              <a:buChar char="•"/>
            </a:pPr>
            <a:r>
              <a:rPr lang="en-US" dirty="0">
                <a:solidFill>
                  <a:schemeClr val="bg1"/>
                </a:solidFill>
                <a:latin typeface="Arial Narrow"/>
              </a:rPr>
              <a:t>Using Paratransit since 2004</a:t>
            </a:r>
            <a:br>
              <a:rPr lang="en-US" dirty="0">
                <a:solidFill>
                  <a:schemeClr val="bg1"/>
                </a:solidFill>
                <a:latin typeface="Arial Narrow"/>
              </a:rPr>
            </a:br>
            <a:endParaRPr lang="en-US" dirty="0">
              <a:solidFill>
                <a:schemeClr val="bg1"/>
              </a:solidFill>
              <a:latin typeface="Arial Narrow"/>
            </a:endParaRPr>
          </a:p>
          <a:p>
            <a:pPr marL="342900" lvl="0" indent="-228600">
              <a:lnSpc>
                <a:spcPct val="70000"/>
              </a:lnSpc>
              <a:spcBef>
                <a:spcPts val="0"/>
              </a:spcBef>
              <a:spcAft>
                <a:spcPts val="0"/>
              </a:spcAft>
              <a:buClrTx/>
              <a:buSzTx/>
              <a:buFont typeface="Arial" panose="020B0604020202020204" pitchFamily="34" charset="0"/>
              <a:buChar char="•"/>
            </a:pPr>
            <a:r>
              <a:rPr lang="en-US" dirty="0">
                <a:solidFill>
                  <a:schemeClr val="bg1"/>
                </a:solidFill>
                <a:latin typeface="Arial Narrow"/>
              </a:rPr>
              <a:t>4 Counties across Florida</a:t>
            </a:r>
          </a:p>
          <a:p>
            <a:pPr marL="342900" lvl="0" indent="-228600">
              <a:lnSpc>
                <a:spcPct val="70000"/>
              </a:lnSpc>
              <a:spcBef>
                <a:spcPts val="0"/>
              </a:spcBef>
              <a:spcAft>
                <a:spcPts val="0"/>
              </a:spcAft>
              <a:buClrTx/>
              <a:buSzTx/>
              <a:buFont typeface="Arial" panose="020B0604020202020204" pitchFamily="34" charset="0"/>
              <a:buChar char="•"/>
            </a:pPr>
            <a:endParaRPr lang="en-US" dirty="0">
              <a:solidFill>
                <a:schemeClr val="bg1"/>
              </a:solidFill>
              <a:latin typeface="Arial Narrow"/>
            </a:endParaRPr>
          </a:p>
          <a:p>
            <a:pPr marL="114300" lvl="0" indent="0" algn="ctr">
              <a:lnSpc>
                <a:spcPct val="70000"/>
              </a:lnSpc>
              <a:spcBef>
                <a:spcPts val="0"/>
              </a:spcBef>
              <a:spcAft>
                <a:spcPts val="0"/>
              </a:spcAft>
              <a:buClrTx/>
              <a:buSzTx/>
              <a:buNone/>
            </a:pPr>
            <a:r>
              <a:rPr lang="en-US" u="sng" dirty="0">
                <a:solidFill>
                  <a:schemeClr val="bg1"/>
                </a:solidFill>
                <a:latin typeface="Arial Narrow"/>
              </a:rPr>
              <a:t>TRANSIT EXPERIENCES</a:t>
            </a:r>
          </a:p>
          <a:p>
            <a:pPr marL="342900" lvl="0" indent="-228600">
              <a:lnSpc>
                <a:spcPct val="70000"/>
              </a:lnSpc>
              <a:spcBef>
                <a:spcPts val="0"/>
              </a:spcBef>
              <a:spcAft>
                <a:spcPts val="0"/>
              </a:spcAft>
              <a:buClrTx/>
              <a:buSzTx/>
              <a:buFont typeface="Arial" panose="020B0604020202020204" pitchFamily="34" charset="0"/>
              <a:buChar char="•"/>
            </a:pPr>
            <a:endParaRPr lang="en-US" dirty="0">
              <a:solidFill>
                <a:schemeClr val="bg1"/>
              </a:solidFill>
              <a:latin typeface="Arial Narrow"/>
            </a:endParaRPr>
          </a:p>
          <a:p>
            <a:pPr marL="342900" lvl="0" indent="-228600">
              <a:lnSpc>
                <a:spcPct val="70000"/>
              </a:lnSpc>
              <a:spcBef>
                <a:spcPts val="0"/>
              </a:spcBef>
              <a:spcAft>
                <a:spcPts val="0"/>
              </a:spcAft>
              <a:buClrTx/>
              <a:buSzTx/>
              <a:buFont typeface="Arial" panose="020B0604020202020204" pitchFamily="34" charset="0"/>
              <a:buChar char="•"/>
            </a:pPr>
            <a:r>
              <a:rPr lang="en-US" dirty="0">
                <a:solidFill>
                  <a:schemeClr val="bg1"/>
                </a:solidFill>
                <a:latin typeface="Arial Narrow"/>
              </a:rPr>
              <a:t>Lack of travel training/education</a:t>
            </a:r>
          </a:p>
          <a:p>
            <a:pPr marL="342900" lvl="0" indent="-228600">
              <a:lnSpc>
                <a:spcPct val="70000"/>
              </a:lnSpc>
              <a:spcBef>
                <a:spcPts val="0"/>
              </a:spcBef>
              <a:spcAft>
                <a:spcPts val="0"/>
              </a:spcAft>
              <a:buClrTx/>
              <a:buSzTx/>
              <a:buFont typeface="Arial" panose="020B0604020202020204" pitchFamily="34" charset="0"/>
              <a:buChar char="•"/>
            </a:pPr>
            <a:r>
              <a:rPr lang="en-US" dirty="0">
                <a:solidFill>
                  <a:schemeClr val="bg1"/>
                </a:solidFill>
                <a:latin typeface="Arial Narrow"/>
              </a:rPr>
              <a:t>Long wait times</a:t>
            </a:r>
          </a:p>
          <a:p>
            <a:pPr marL="342900" lvl="0" indent="-228600">
              <a:lnSpc>
                <a:spcPct val="70000"/>
              </a:lnSpc>
              <a:spcBef>
                <a:spcPts val="0"/>
              </a:spcBef>
              <a:spcAft>
                <a:spcPts val="0"/>
              </a:spcAft>
              <a:buClrTx/>
              <a:buSzTx/>
              <a:buFont typeface="Arial" panose="020B0604020202020204" pitchFamily="34" charset="0"/>
              <a:buChar char="•"/>
            </a:pPr>
            <a:r>
              <a:rPr lang="en-US" dirty="0">
                <a:solidFill>
                  <a:schemeClr val="bg1"/>
                </a:solidFill>
                <a:latin typeface="Arial Narrow"/>
              </a:rPr>
              <a:t>No inter-county transfers</a:t>
            </a:r>
          </a:p>
          <a:p>
            <a:pPr marL="342900" lvl="0" indent="-228600">
              <a:lnSpc>
                <a:spcPct val="70000"/>
              </a:lnSpc>
              <a:spcBef>
                <a:spcPts val="0"/>
              </a:spcBef>
              <a:spcAft>
                <a:spcPts val="0"/>
              </a:spcAft>
              <a:buClrTx/>
              <a:buSzTx/>
              <a:buFont typeface="Arial" panose="020B0604020202020204" pitchFamily="34" charset="0"/>
              <a:buChar char="•"/>
            </a:pPr>
            <a:r>
              <a:rPr lang="en-US" dirty="0">
                <a:solidFill>
                  <a:schemeClr val="bg1"/>
                </a:solidFill>
                <a:latin typeface="Arial Narrow"/>
              </a:rPr>
              <a:t>Lack of proper notification for pick up</a:t>
            </a:r>
          </a:p>
          <a:p>
            <a:pPr marL="342900" lvl="0" indent="-228600">
              <a:lnSpc>
                <a:spcPct val="70000"/>
              </a:lnSpc>
              <a:spcBef>
                <a:spcPts val="0"/>
              </a:spcBef>
              <a:spcAft>
                <a:spcPts val="0"/>
              </a:spcAft>
              <a:buClrTx/>
              <a:buSzTx/>
              <a:buFont typeface="Arial" panose="020B0604020202020204" pitchFamily="34" charset="0"/>
              <a:buChar char="•"/>
            </a:pPr>
            <a:r>
              <a:rPr lang="en-US" dirty="0">
                <a:solidFill>
                  <a:schemeClr val="bg1"/>
                </a:solidFill>
                <a:latin typeface="Arial Narrow"/>
              </a:rPr>
              <a:t>Left at wrong locations</a:t>
            </a:r>
          </a:p>
          <a:p>
            <a:pPr marL="342900" lvl="0" indent="-228600">
              <a:lnSpc>
                <a:spcPct val="70000"/>
              </a:lnSpc>
              <a:spcBef>
                <a:spcPts val="0"/>
              </a:spcBef>
              <a:spcAft>
                <a:spcPts val="0"/>
              </a:spcAft>
              <a:buClrTx/>
              <a:buSzTx/>
              <a:buFont typeface="Arial" panose="020B0604020202020204" pitchFamily="34" charset="0"/>
              <a:buChar char="•"/>
            </a:pPr>
            <a:r>
              <a:rPr lang="en-US" dirty="0">
                <a:solidFill>
                  <a:schemeClr val="bg1"/>
                </a:solidFill>
                <a:latin typeface="Arial Narrow"/>
              </a:rPr>
              <a:t>Not picked up</a:t>
            </a:r>
          </a:p>
          <a:p>
            <a:pPr marL="342900" lvl="0" indent="-228600">
              <a:lnSpc>
                <a:spcPct val="70000"/>
              </a:lnSpc>
              <a:spcBef>
                <a:spcPts val="0"/>
              </a:spcBef>
              <a:spcAft>
                <a:spcPts val="0"/>
              </a:spcAft>
              <a:buClrTx/>
              <a:buSzTx/>
              <a:buFont typeface="Arial" panose="020B0604020202020204" pitchFamily="34" charset="0"/>
              <a:buChar char="•"/>
            </a:pPr>
            <a:r>
              <a:rPr lang="en-US" dirty="0">
                <a:solidFill>
                  <a:schemeClr val="bg1"/>
                </a:solidFill>
                <a:latin typeface="Arial Narrow"/>
              </a:rPr>
              <a:t>Others impersonating me</a:t>
            </a:r>
          </a:p>
          <a:p>
            <a:pPr marL="342900" lvl="0" indent="-228600">
              <a:lnSpc>
                <a:spcPct val="70000"/>
              </a:lnSpc>
              <a:spcBef>
                <a:spcPts val="0"/>
              </a:spcBef>
              <a:spcAft>
                <a:spcPts val="0"/>
              </a:spcAft>
              <a:buClrTx/>
              <a:buSzTx/>
              <a:buFont typeface="Arial" panose="020B0604020202020204" pitchFamily="34" charset="0"/>
              <a:buChar char="•"/>
            </a:pPr>
            <a:r>
              <a:rPr lang="en-US" dirty="0">
                <a:solidFill>
                  <a:schemeClr val="bg1"/>
                </a:solidFill>
                <a:latin typeface="Arial Narrow"/>
              </a:rPr>
              <a:t>Unsafe transfer points/transit stops</a:t>
            </a:r>
          </a:p>
          <a:p>
            <a:pPr marL="342900" lvl="0" indent="-228600">
              <a:lnSpc>
                <a:spcPct val="70000"/>
              </a:lnSpc>
              <a:spcBef>
                <a:spcPts val="0"/>
              </a:spcBef>
              <a:spcAft>
                <a:spcPts val="0"/>
              </a:spcAft>
              <a:buClrTx/>
              <a:buSzTx/>
              <a:buFont typeface="Arial" panose="020B0604020202020204" pitchFamily="34" charset="0"/>
              <a:buChar char="•"/>
            </a:pPr>
            <a:r>
              <a:rPr lang="en-US" dirty="0">
                <a:solidFill>
                  <a:schemeClr val="bg1"/>
                </a:solidFill>
                <a:latin typeface="Arial Narrow"/>
              </a:rPr>
              <a:t>Impolite drivers</a:t>
            </a:r>
          </a:p>
          <a:p>
            <a:pPr marL="342900" lvl="0" indent="-228600">
              <a:lnSpc>
                <a:spcPct val="70000"/>
              </a:lnSpc>
              <a:spcBef>
                <a:spcPts val="0"/>
              </a:spcBef>
              <a:spcAft>
                <a:spcPts val="0"/>
              </a:spcAft>
              <a:buClrTx/>
              <a:buSzTx/>
              <a:buFont typeface="Arial" panose="020B0604020202020204" pitchFamily="34" charset="0"/>
              <a:buChar char="•"/>
            </a:pPr>
            <a:r>
              <a:rPr lang="en-US" dirty="0">
                <a:solidFill>
                  <a:schemeClr val="bg1"/>
                </a:solidFill>
                <a:latin typeface="Arial Narrow"/>
              </a:rPr>
              <a:t>Inoperable equipment</a:t>
            </a:r>
          </a:p>
          <a:p>
            <a:pPr marL="342900" lvl="0" indent="-228600">
              <a:lnSpc>
                <a:spcPct val="70000"/>
              </a:lnSpc>
              <a:spcBef>
                <a:spcPts val="0"/>
              </a:spcBef>
              <a:spcAft>
                <a:spcPts val="0"/>
              </a:spcAft>
              <a:buClrTx/>
              <a:buSzTx/>
              <a:buFont typeface="Arial" panose="020B0604020202020204" pitchFamily="34" charset="0"/>
              <a:buChar char="•"/>
            </a:pPr>
            <a:r>
              <a:rPr lang="en-US" dirty="0">
                <a:solidFill>
                  <a:schemeClr val="bg1"/>
                </a:solidFill>
                <a:latin typeface="Arial Narrow"/>
              </a:rPr>
              <a:t>Being on route for 2.5+ hours</a:t>
            </a:r>
          </a:p>
          <a:p>
            <a:pPr marL="342900" lvl="0" indent="-228600">
              <a:lnSpc>
                <a:spcPct val="100000"/>
              </a:lnSpc>
              <a:spcBef>
                <a:spcPts val="0"/>
              </a:spcBef>
              <a:spcAft>
                <a:spcPts val="0"/>
              </a:spcAft>
              <a:buClrTx/>
              <a:buSzTx/>
              <a:buFont typeface="Arial" panose="020B0604020202020204" pitchFamily="34" charset="0"/>
              <a:buChar char="•"/>
            </a:pPr>
            <a:endParaRPr lang="en-US" dirty="0">
              <a:solidFill>
                <a:schemeClr val="bg1"/>
              </a:solidFill>
              <a:latin typeface="Arial Narrow"/>
            </a:endParaRPr>
          </a:p>
          <a:p>
            <a:pPr marL="114300" lvl="0" indent="0">
              <a:lnSpc>
                <a:spcPct val="70000"/>
              </a:lnSpc>
              <a:spcBef>
                <a:spcPts val="0"/>
              </a:spcBef>
              <a:spcAft>
                <a:spcPts val="0"/>
              </a:spcAft>
              <a:buClrTx/>
              <a:buSzTx/>
              <a:buNone/>
              <a:defRPr/>
            </a:pPr>
            <a:endParaRPr lang="en-US" sz="2800" b="1" kern="0" dirty="0">
              <a:solidFill>
                <a:schemeClr val="bg1"/>
              </a:solidFill>
              <a:latin typeface="Arial Narrow"/>
            </a:endParaRPr>
          </a:p>
          <a:p>
            <a:endParaRPr lang="en-US"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057400"/>
            <a:ext cx="3657600" cy="3962400"/>
          </a:xfrm>
          <a:prstGeom prst="rect">
            <a:avLst/>
          </a:prstGeom>
          <a:ln/>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3196410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6605"/>
            <a:ext cx="7757160" cy="1161195"/>
          </a:xfrm>
        </p:spPr>
        <p:txBody>
          <a:bodyPr>
            <a:normAutofit/>
          </a:bodyPr>
          <a:lstStyle/>
          <a:p>
            <a:r>
              <a:rPr lang="en-US" dirty="0">
                <a:solidFill>
                  <a:schemeClr val="accent2"/>
                </a:solidFill>
              </a:rPr>
              <a:t>Benefits to Task Force</a:t>
            </a:r>
          </a:p>
        </p:txBody>
      </p:sp>
      <p:sp>
        <p:nvSpPr>
          <p:cNvPr id="3" name="Content Placeholder 2"/>
          <p:cNvSpPr>
            <a:spLocks noGrp="1"/>
          </p:cNvSpPr>
          <p:nvPr>
            <p:ph sz="half" idx="1"/>
          </p:nvPr>
        </p:nvSpPr>
        <p:spPr/>
        <p:txBody>
          <a:bodyPr>
            <a:normAutofit/>
          </a:bodyPr>
          <a:lstStyle/>
          <a:p>
            <a:endParaRPr lang="en-US" dirty="0"/>
          </a:p>
          <a:p>
            <a:pPr lvl="1"/>
            <a:endParaRPr lang="en-US" dirty="0"/>
          </a:p>
          <a:p>
            <a:pPr lvl="1"/>
            <a:endParaRPr lang="en-US" dirty="0"/>
          </a:p>
          <a:p>
            <a:pPr marL="0" indent="0">
              <a:buNone/>
            </a:pPr>
            <a:endParaRPr lang="en-US" dirty="0"/>
          </a:p>
          <a:p>
            <a:endParaRPr lang="en-US" dirty="0"/>
          </a:p>
        </p:txBody>
      </p:sp>
      <p:sp>
        <p:nvSpPr>
          <p:cNvPr id="5" name="Content Placeholder 4"/>
          <p:cNvSpPr>
            <a:spLocks noGrp="1"/>
          </p:cNvSpPr>
          <p:nvPr>
            <p:ph sz="half" idx="2"/>
          </p:nvPr>
        </p:nvSpPr>
        <p:spPr>
          <a:xfrm>
            <a:off x="3657600" y="1828800"/>
            <a:ext cx="5181600" cy="4343400"/>
          </a:xfrm>
          <a:solidFill>
            <a:schemeClr val="accent2"/>
          </a:solidFill>
          <a:ln>
            <a:solidFill>
              <a:srgbClr val="00B0F0"/>
            </a:solidFill>
          </a:ln>
        </p:spPr>
        <p:txBody>
          <a:bodyPr>
            <a:noAutofit/>
          </a:bodyPr>
          <a:lstStyle/>
          <a:p>
            <a:pPr marL="0" lvl="0" indent="0">
              <a:lnSpc>
                <a:spcPct val="70000"/>
              </a:lnSpc>
              <a:spcBef>
                <a:spcPts val="0"/>
              </a:spcBef>
              <a:spcAft>
                <a:spcPts val="0"/>
              </a:spcAft>
              <a:buClrTx/>
              <a:buSzTx/>
              <a:buNone/>
              <a:defRPr/>
            </a:pPr>
            <a:endParaRPr lang="en-US" b="1" u="sng" kern="0" dirty="0">
              <a:solidFill>
                <a:schemeClr val="tx1"/>
              </a:solidFill>
              <a:latin typeface="Arial Narrow"/>
            </a:endParaRPr>
          </a:p>
          <a:p>
            <a:pPr marL="114300" lvl="0" indent="0" algn="ctr">
              <a:lnSpc>
                <a:spcPct val="70000"/>
              </a:lnSpc>
              <a:spcBef>
                <a:spcPts val="0"/>
              </a:spcBef>
              <a:spcAft>
                <a:spcPts val="0"/>
              </a:spcAft>
              <a:buClrTx/>
              <a:buSzTx/>
              <a:buNone/>
            </a:pPr>
            <a:r>
              <a:rPr lang="en-US" b="1" dirty="0">
                <a:solidFill>
                  <a:schemeClr val="bg1"/>
                </a:solidFill>
                <a:latin typeface="Arial Narrow"/>
              </a:rPr>
              <a:t>PROFESSIONAL &amp; PERSONAL EXPERIENCE</a:t>
            </a:r>
          </a:p>
          <a:p>
            <a:pPr marL="342900" lvl="0" indent="-228600">
              <a:lnSpc>
                <a:spcPct val="70000"/>
              </a:lnSpc>
              <a:spcBef>
                <a:spcPts val="0"/>
              </a:spcBef>
              <a:spcAft>
                <a:spcPts val="0"/>
              </a:spcAft>
              <a:buClrTx/>
              <a:buSzTx/>
              <a:buFont typeface="Arial" panose="020B0604020202020204" pitchFamily="34" charset="0"/>
              <a:buChar char="•"/>
            </a:pPr>
            <a:endParaRPr lang="en-US" dirty="0">
              <a:solidFill>
                <a:schemeClr val="bg1"/>
              </a:solidFill>
              <a:latin typeface="Arial Narrow"/>
            </a:endParaRPr>
          </a:p>
          <a:p>
            <a:pPr marL="342900" lvl="0" indent="-228600">
              <a:lnSpc>
                <a:spcPct val="70000"/>
              </a:lnSpc>
              <a:spcBef>
                <a:spcPts val="0"/>
              </a:spcBef>
              <a:spcAft>
                <a:spcPts val="0"/>
              </a:spcAft>
              <a:buClrTx/>
              <a:buSzTx/>
              <a:buFont typeface="Arial" panose="020B0604020202020204" pitchFamily="34" charset="0"/>
              <a:buChar char="•"/>
            </a:pPr>
            <a:r>
              <a:rPr lang="en-US" dirty="0">
                <a:solidFill>
                  <a:schemeClr val="bg1"/>
                </a:solidFill>
                <a:latin typeface="Arial Narrow"/>
              </a:rPr>
              <a:t>Using Paratransit since 2004</a:t>
            </a:r>
          </a:p>
          <a:p>
            <a:pPr marL="342900" lvl="0" indent="-228600">
              <a:lnSpc>
                <a:spcPct val="70000"/>
              </a:lnSpc>
              <a:spcBef>
                <a:spcPts val="0"/>
              </a:spcBef>
              <a:spcAft>
                <a:spcPts val="0"/>
              </a:spcAft>
              <a:buClrTx/>
              <a:buSzTx/>
              <a:buFont typeface="Arial" panose="020B0604020202020204" pitchFamily="34" charset="0"/>
              <a:buChar char="•"/>
            </a:pPr>
            <a:r>
              <a:rPr lang="en-US" dirty="0">
                <a:solidFill>
                  <a:schemeClr val="bg1"/>
                </a:solidFill>
                <a:latin typeface="Arial Narrow"/>
              </a:rPr>
              <a:t>4 Counties across Florida</a:t>
            </a:r>
          </a:p>
          <a:p>
            <a:pPr marL="342900" lvl="0" indent="-228600">
              <a:lnSpc>
                <a:spcPct val="70000"/>
              </a:lnSpc>
              <a:spcBef>
                <a:spcPts val="0"/>
              </a:spcBef>
              <a:spcAft>
                <a:spcPts val="0"/>
              </a:spcAft>
              <a:buClrTx/>
              <a:buSzTx/>
              <a:buFont typeface="Arial" panose="020B0604020202020204" pitchFamily="34" charset="0"/>
              <a:buChar char="•"/>
            </a:pPr>
            <a:endParaRPr lang="en-US" dirty="0">
              <a:solidFill>
                <a:schemeClr val="bg1"/>
              </a:solidFill>
              <a:latin typeface="Arial Narrow"/>
            </a:endParaRPr>
          </a:p>
          <a:p>
            <a:pPr marL="114300" lvl="0" indent="0" algn="ctr">
              <a:lnSpc>
                <a:spcPct val="70000"/>
              </a:lnSpc>
              <a:spcBef>
                <a:spcPts val="0"/>
              </a:spcBef>
              <a:spcAft>
                <a:spcPts val="0"/>
              </a:spcAft>
              <a:buClrTx/>
              <a:buSzTx/>
              <a:buNone/>
            </a:pPr>
            <a:r>
              <a:rPr lang="en-US" u="sng" dirty="0">
                <a:solidFill>
                  <a:schemeClr val="bg1"/>
                </a:solidFill>
                <a:latin typeface="Arial Narrow"/>
              </a:rPr>
              <a:t>TRANSIT EXPERIENCES</a:t>
            </a:r>
          </a:p>
          <a:p>
            <a:pPr marL="342900" lvl="0" indent="-228600">
              <a:lnSpc>
                <a:spcPct val="70000"/>
              </a:lnSpc>
              <a:spcBef>
                <a:spcPts val="0"/>
              </a:spcBef>
              <a:spcAft>
                <a:spcPts val="0"/>
              </a:spcAft>
              <a:buClrTx/>
              <a:buSzTx/>
              <a:buFont typeface="Arial" panose="020B0604020202020204" pitchFamily="34" charset="0"/>
              <a:buChar char="•"/>
            </a:pPr>
            <a:endParaRPr lang="en-US" dirty="0">
              <a:solidFill>
                <a:schemeClr val="bg1"/>
              </a:solidFill>
              <a:latin typeface="Arial Narrow"/>
            </a:endParaRPr>
          </a:p>
          <a:p>
            <a:pPr marL="342900" lvl="0" indent="-228600">
              <a:lnSpc>
                <a:spcPct val="70000"/>
              </a:lnSpc>
              <a:spcBef>
                <a:spcPts val="0"/>
              </a:spcBef>
              <a:spcAft>
                <a:spcPts val="0"/>
              </a:spcAft>
              <a:buClrTx/>
              <a:buSzTx/>
              <a:buFont typeface="Arial" panose="020B0604020202020204" pitchFamily="34" charset="0"/>
              <a:buChar char="•"/>
            </a:pPr>
            <a:r>
              <a:rPr lang="en-US" dirty="0">
                <a:solidFill>
                  <a:schemeClr val="bg1"/>
                </a:solidFill>
                <a:latin typeface="Arial Narrow"/>
              </a:rPr>
              <a:t>Lack of travel training/education</a:t>
            </a:r>
          </a:p>
          <a:p>
            <a:pPr marL="342900" lvl="0" indent="-228600">
              <a:lnSpc>
                <a:spcPct val="70000"/>
              </a:lnSpc>
              <a:spcBef>
                <a:spcPts val="0"/>
              </a:spcBef>
              <a:spcAft>
                <a:spcPts val="0"/>
              </a:spcAft>
              <a:buClrTx/>
              <a:buSzTx/>
              <a:buFont typeface="Arial" panose="020B0604020202020204" pitchFamily="34" charset="0"/>
              <a:buChar char="•"/>
            </a:pPr>
            <a:r>
              <a:rPr lang="en-US" dirty="0">
                <a:solidFill>
                  <a:schemeClr val="bg1"/>
                </a:solidFill>
                <a:latin typeface="Arial Narrow"/>
              </a:rPr>
              <a:t>Long wait times</a:t>
            </a:r>
          </a:p>
          <a:p>
            <a:pPr marL="342900" lvl="0" indent="-228600">
              <a:lnSpc>
                <a:spcPct val="70000"/>
              </a:lnSpc>
              <a:spcBef>
                <a:spcPts val="0"/>
              </a:spcBef>
              <a:spcAft>
                <a:spcPts val="0"/>
              </a:spcAft>
              <a:buClrTx/>
              <a:buSzTx/>
              <a:buFont typeface="Arial" panose="020B0604020202020204" pitchFamily="34" charset="0"/>
              <a:buChar char="•"/>
            </a:pPr>
            <a:r>
              <a:rPr lang="en-US" dirty="0">
                <a:solidFill>
                  <a:schemeClr val="bg1"/>
                </a:solidFill>
                <a:latin typeface="Arial Narrow"/>
              </a:rPr>
              <a:t>No inter-county transfers</a:t>
            </a:r>
          </a:p>
          <a:p>
            <a:pPr marL="342900" lvl="0" indent="-228600">
              <a:lnSpc>
                <a:spcPct val="70000"/>
              </a:lnSpc>
              <a:spcBef>
                <a:spcPts val="0"/>
              </a:spcBef>
              <a:spcAft>
                <a:spcPts val="0"/>
              </a:spcAft>
              <a:buClrTx/>
              <a:buSzTx/>
              <a:buFont typeface="Arial" panose="020B0604020202020204" pitchFamily="34" charset="0"/>
              <a:buChar char="•"/>
            </a:pPr>
            <a:r>
              <a:rPr lang="en-US" dirty="0">
                <a:solidFill>
                  <a:schemeClr val="bg1"/>
                </a:solidFill>
                <a:latin typeface="Arial Narrow"/>
              </a:rPr>
              <a:t>Lack of proper notification for pick up</a:t>
            </a:r>
          </a:p>
          <a:p>
            <a:pPr marL="342900" lvl="0" indent="-228600">
              <a:lnSpc>
                <a:spcPct val="70000"/>
              </a:lnSpc>
              <a:spcBef>
                <a:spcPts val="0"/>
              </a:spcBef>
              <a:spcAft>
                <a:spcPts val="0"/>
              </a:spcAft>
              <a:buClrTx/>
              <a:buSzTx/>
              <a:buFont typeface="Arial" panose="020B0604020202020204" pitchFamily="34" charset="0"/>
              <a:buChar char="•"/>
            </a:pPr>
            <a:r>
              <a:rPr lang="en-US" dirty="0">
                <a:solidFill>
                  <a:schemeClr val="bg1"/>
                </a:solidFill>
                <a:latin typeface="Arial Narrow"/>
              </a:rPr>
              <a:t>Left at wrong locations</a:t>
            </a:r>
          </a:p>
          <a:p>
            <a:pPr marL="342900" lvl="0" indent="-228600">
              <a:lnSpc>
                <a:spcPct val="70000"/>
              </a:lnSpc>
              <a:spcBef>
                <a:spcPts val="0"/>
              </a:spcBef>
              <a:spcAft>
                <a:spcPts val="0"/>
              </a:spcAft>
              <a:buClrTx/>
              <a:buSzTx/>
              <a:buFont typeface="Arial" panose="020B0604020202020204" pitchFamily="34" charset="0"/>
              <a:buChar char="•"/>
            </a:pPr>
            <a:r>
              <a:rPr lang="en-US" dirty="0">
                <a:solidFill>
                  <a:schemeClr val="bg1"/>
                </a:solidFill>
                <a:latin typeface="Arial Narrow"/>
              </a:rPr>
              <a:t>Not picked up</a:t>
            </a:r>
          </a:p>
          <a:p>
            <a:pPr marL="342900" lvl="0" indent="-228600">
              <a:lnSpc>
                <a:spcPct val="70000"/>
              </a:lnSpc>
              <a:spcBef>
                <a:spcPts val="0"/>
              </a:spcBef>
              <a:spcAft>
                <a:spcPts val="0"/>
              </a:spcAft>
              <a:buClrTx/>
              <a:buSzTx/>
              <a:buFont typeface="Arial" panose="020B0604020202020204" pitchFamily="34" charset="0"/>
              <a:buChar char="•"/>
            </a:pPr>
            <a:r>
              <a:rPr lang="en-US" dirty="0">
                <a:solidFill>
                  <a:schemeClr val="bg1"/>
                </a:solidFill>
                <a:latin typeface="Arial Narrow"/>
              </a:rPr>
              <a:t>Others impersonating me</a:t>
            </a:r>
          </a:p>
          <a:p>
            <a:pPr marL="342900" lvl="0" indent="-228600">
              <a:lnSpc>
                <a:spcPct val="70000"/>
              </a:lnSpc>
              <a:spcBef>
                <a:spcPts val="0"/>
              </a:spcBef>
              <a:spcAft>
                <a:spcPts val="0"/>
              </a:spcAft>
              <a:buClrTx/>
              <a:buSzTx/>
              <a:buFont typeface="Arial" panose="020B0604020202020204" pitchFamily="34" charset="0"/>
              <a:buChar char="•"/>
            </a:pPr>
            <a:r>
              <a:rPr lang="en-US" dirty="0">
                <a:solidFill>
                  <a:schemeClr val="bg1"/>
                </a:solidFill>
                <a:latin typeface="Arial Narrow"/>
              </a:rPr>
              <a:t>Unsafe transfer points/transit stops</a:t>
            </a:r>
          </a:p>
          <a:p>
            <a:pPr marL="342900" lvl="0" indent="-228600">
              <a:lnSpc>
                <a:spcPct val="70000"/>
              </a:lnSpc>
              <a:spcBef>
                <a:spcPts val="0"/>
              </a:spcBef>
              <a:spcAft>
                <a:spcPts val="0"/>
              </a:spcAft>
              <a:buClrTx/>
              <a:buSzTx/>
              <a:buFont typeface="Arial" panose="020B0604020202020204" pitchFamily="34" charset="0"/>
              <a:buChar char="•"/>
            </a:pPr>
            <a:r>
              <a:rPr lang="en-US" dirty="0">
                <a:solidFill>
                  <a:schemeClr val="bg1"/>
                </a:solidFill>
                <a:latin typeface="Arial Narrow"/>
              </a:rPr>
              <a:t>Impolite drivers</a:t>
            </a:r>
          </a:p>
          <a:p>
            <a:pPr marL="342900" lvl="0" indent="-228600">
              <a:lnSpc>
                <a:spcPct val="70000"/>
              </a:lnSpc>
              <a:spcBef>
                <a:spcPts val="0"/>
              </a:spcBef>
              <a:spcAft>
                <a:spcPts val="0"/>
              </a:spcAft>
              <a:buClrTx/>
              <a:buSzTx/>
              <a:buFont typeface="Arial" panose="020B0604020202020204" pitchFamily="34" charset="0"/>
              <a:buChar char="•"/>
            </a:pPr>
            <a:r>
              <a:rPr lang="en-US" dirty="0">
                <a:solidFill>
                  <a:schemeClr val="bg1"/>
                </a:solidFill>
                <a:latin typeface="Arial Narrow"/>
              </a:rPr>
              <a:t>Inoperable equipment</a:t>
            </a:r>
          </a:p>
          <a:p>
            <a:pPr marL="342900" lvl="0" indent="-228600">
              <a:lnSpc>
                <a:spcPct val="70000"/>
              </a:lnSpc>
              <a:spcBef>
                <a:spcPts val="0"/>
              </a:spcBef>
              <a:spcAft>
                <a:spcPts val="0"/>
              </a:spcAft>
              <a:buClrTx/>
              <a:buSzTx/>
              <a:buFont typeface="Arial" panose="020B0604020202020204" pitchFamily="34" charset="0"/>
              <a:buChar char="•"/>
            </a:pPr>
            <a:r>
              <a:rPr lang="en-US" dirty="0">
                <a:solidFill>
                  <a:schemeClr val="bg1"/>
                </a:solidFill>
                <a:latin typeface="Arial Narrow"/>
              </a:rPr>
              <a:t>Being on route for 2.5+ hours</a:t>
            </a:r>
          </a:p>
          <a:p>
            <a:pPr marL="342900" lvl="0" indent="-228600">
              <a:lnSpc>
                <a:spcPct val="100000"/>
              </a:lnSpc>
              <a:spcBef>
                <a:spcPts val="0"/>
              </a:spcBef>
              <a:spcAft>
                <a:spcPts val="0"/>
              </a:spcAft>
              <a:buClrTx/>
              <a:buSzTx/>
              <a:buFont typeface="Arial" panose="020B0604020202020204" pitchFamily="34" charset="0"/>
              <a:buChar char="•"/>
            </a:pPr>
            <a:endParaRPr lang="en-US" dirty="0">
              <a:solidFill>
                <a:schemeClr val="bg1"/>
              </a:solidFill>
              <a:latin typeface="Arial Narrow"/>
            </a:endParaRPr>
          </a:p>
          <a:p>
            <a:pPr marL="114300" lvl="0" indent="0">
              <a:lnSpc>
                <a:spcPct val="70000"/>
              </a:lnSpc>
              <a:spcBef>
                <a:spcPts val="0"/>
              </a:spcBef>
              <a:spcAft>
                <a:spcPts val="0"/>
              </a:spcAft>
              <a:buClrTx/>
              <a:buSzTx/>
              <a:buNone/>
              <a:defRPr/>
            </a:pPr>
            <a:endParaRPr lang="en-US" sz="2800" b="1" kern="0" dirty="0">
              <a:solidFill>
                <a:schemeClr val="bg1"/>
              </a:solidFill>
              <a:latin typeface="Arial Narrow"/>
            </a:endParaRPr>
          </a:p>
          <a:p>
            <a:endParaRPr lang="en-US"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3165231" cy="3429000"/>
          </a:xfrm>
          <a:prstGeom prst="rect">
            <a:avLst/>
          </a:prstGeom>
          <a:ln/>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3041190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2"/>
                </a:solidFill>
              </a:rPr>
              <a:t>Moving Forward</a:t>
            </a:r>
          </a:p>
        </p:txBody>
      </p:sp>
      <p:sp>
        <p:nvSpPr>
          <p:cNvPr id="4" name="Content Placeholder 3"/>
          <p:cNvSpPr>
            <a:spLocks noGrp="1"/>
          </p:cNvSpPr>
          <p:nvPr>
            <p:ph sz="half" idx="1"/>
          </p:nvPr>
        </p:nvSpPr>
        <p:spPr>
          <a:xfrm>
            <a:off x="533400" y="1899013"/>
            <a:ext cx="4114800" cy="3716865"/>
          </a:xfrm>
        </p:spPr>
        <p:txBody>
          <a:bodyPr>
            <a:normAutofit fontScale="85000" lnSpcReduction="20000"/>
          </a:bodyPr>
          <a:lstStyle/>
          <a:p>
            <a:pPr>
              <a:buFont typeface="Arial" panose="020B0604020202020204" pitchFamily="34" charset="0"/>
              <a:buChar char="•"/>
            </a:pPr>
            <a:r>
              <a:rPr lang="en-US" sz="2400" dirty="0">
                <a:solidFill>
                  <a:schemeClr val="tx1"/>
                </a:solidFill>
              </a:rPr>
              <a:t>Situational Appraisal</a:t>
            </a:r>
          </a:p>
          <a:p>
            <a:pPr marL="635508" lvl="1" indent="-342900">
              <a:buFont typeface="Arial" panose="020B0604020202020204" pitchFamily="34" charset="0"/>
              <a:buChar char="•"/>
            </a:pPr>
            <a:r>
              <a:rPr lang="en-US" sz="2200" dirty="0">
                <a:solidFill>
                  <a:schemeClr val="tx1"/>
                </a:solidFill>
              </a:rPr>
              <a:t>End User Survey</a:t>
            </a:r>
          </a:p>
          <a:p>
            <a:pPr>
              <a:buFont typeface="Arial" panose="020B0604020202020204" pitchFamily="34" charset="0"/>
              <a:buChar char="•"/>
            </a:pPr>
            <a:r>
              <a:rPr lang="en-US" sz="2400" dirty="0">
                <a:solidFill>
                  <a:schemeClr val="tx1"/>
                </a:solidFill>
              </a:rPr>
              <a:t>Presentations to Advocacy Organizations</a:t>
            </a:r>
          </a:p>
          <a:p>
            <a:pPr>
              <a:buFont typeface="Arial" panose="020B0604020202020204" pitchFamily="34" charset="0"/>
              <a:buChar char="•"/>
            </a:pPr>
            <a:r>
              <a:rPr lang="en-US" sz="2400" dirty="0">
                <a:solidFill>
                  <a:schemeClr val="tx1"/>
                </a:solidFill>
              </a:rPr>
              <a:t>Writing articles called Transit Diary “Rider Insider”,  newsletters and blogs, Facebook</a:t>
            </a:r>
          </a:p>
          <a:p>
            <a:pPr>
              <a:buFont typeface="Arial" panose="020B0604020202020204" pitchFamily="34" charset="0"/>
              <a:buChar char="•"/>
            </a:pPr>
            <a:r>
              <a:rPr lang="en-US" sz="2400" dirty="0">
                <a:solidFill>
                  <a:schemeClr val="tx1"/>
                </a:solidFill>
              </a:rPr>
              <a:t>Presentation at the Transportation Disadvantaged Legislative Day in Tallahassee, March 2018.</a:t>
            </a:r>
          </a:p>
          <a:p>
            <a:pPr>
              <a:buFont typeface="Arial" panose="020B0604020202020204" pitchFamily="34" charset="0"/>
              <a:buChar char="•"/>
            </a:pPr>
            <a:r>
              <a:rPr lang="en-US" sz="2400" dirty="0">
                <a:solidFill>
                  <a:schemeClr val="tx1"/>
                </a:solidFill>
              </a:rPr>
              <a:t>Presentation at the SARTAC National Self Advocacy Conference May 2018.</a:t>
            </a:r>
          </a:p>
          <a:p>
            <a:pPr>
              <a:buFont typeface="Arial" panose="020B0604020202020204" pitchFamily="34" charset="0"/>
              <a:buChar char="•"/>
            </a:pPr>
            <a:endParaRPr lang="en-US" sz="2400" dirty="0"/>
          </a:p>
          <a:p>
            <a:endParaRPr lang="en-US" dirty="0"/>
          </a:p>
        </p:txBody>
      </p:sp>
      <p:sp>
        <p:nvSpPr>
          <p:cNvPr id="6" name="TextBox 5"/>
          <p:cNvSpPr txBox="1"/>
          <p:nvPr/>
        </p:nvSpPr>
        <p:spPr>
          <a:xfrm>
            <a:off x="533400" y="5486400"/>
            <a:ext cx="7938655"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342900" indent="-342900">
              <a:buFont typeface="Wingdings" panose="05000000000000000000" pitchFamily="2" charset="2"/>
              <a:buChar char="Ø"/>
            </a:pPr>
            <a:r>
              <a:rPr lang="en-US" dirty="0">
                <a:solidFill>
                  <a:schemeClr val="tx1"/>
                </a:solidFill>
              </a:rPr>
              <a:t>My Goal:  To share my personal insight, from a rider’s perspective about my daily challenges and  encourage other riders in the community to share.</a:t>
            </a:r>
          </a:p>
        </p:txBody>
      </p:sp>
      <p:pic>
        <p:nvPicPr>
          <p:cNvPr id="1026" name="Picture 2" descr="C:\Users\corine\AppData\Local\Microsoft\Windows\INetCache\IE\B22CGAS3\Survey[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579268" y="1736178"/>
            <a:ext cx="2155031" cy="12068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1794" y="3166385"/>
            <a:ext cx="2005080" cy="1207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descr="C:\Users\corine\AppData\Local\Microsoft\Windows\INetCache\IE\B22CGAS3\children_reading_newspaper[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4995" y="3945720"/>
            <a:ext cx="1060616" cy="113376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corine\AppData\Local\Microsoft\Windows\INetCache\IE\10LZBEEV\wordpress-follow-social-buttons[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55240" y="4549217"/>
            <a:ext cx="2498185" cy="80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797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5914" y="1600200"/>
            <a:ext cx="7032183" cy="1862048"/>
          </a:xfrm>
          <a:prstGeom prst="rect">
            <a:avLst/>
          </a:prstGeom>
          <a:noFill/>
        </p:spPr>
        <p:txBody>
          <a:bodyPr wrap="none" lIns="91440" tIns="45720" rIns="91440" bIns="45720">
            <a:spAutoFit/>
          </a:bodyPr>
          <a:lstStyle/>
          <a:p>
            <a:pPr algn="ctr"/>
            <a:r>
              <a:rPr lang="en-US" sz="11500" b="1" cap="none" spc="0" dirty="0">
                <a:ln w="18000">
                  <a:solidFill>
                    <a:schemeClr val="accent2">
                      <a:satMod val="140000"/>
                    </a:schemeClr>
                  </a:solidFill>
                  <a:prstDash val="solid"/>
                  <a:miter lim="800000"/>
                </a:ln>
                <a:effectLst>
                  <a:outerShdw blurRad="25500" dist="23000" dir="7020000" algn="tl">
                    <a:srgbClr val="000000">
                      <a:alpha val="50000"/>
                    </a:srgbClr>
                  </a:outerShdw>
                </a:effectLst>
              </a:rPr>
              <a:t>Questions?</a:t>
            </a:r>
          </a:p>
        </p:txBody>
      </p:sp>
    </p:spTree>
    <p:extLst>
      <p:ext uri="{BB962C8B-B14F-4D97-AF65-F5344CB8AC3E}">
        <p14:creationId xmlns:p14="http://schemas.microsoft.com/office/powerpoint/2010/main" val="1871351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7187" y="1828799"/>
            <a:ext cx="2821905" cy="2209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33499" y="4953300"/>
            <a:ext cx="8686800" cy="646331"/>
          </a:xfrm>
          <a:prstGeom prst="rect">
            <a:avLst/>
          </a:prstGeom>
          <a:noFill/>
        </p:spPr>
        <p:txBody>
          <a:bodyPr wrap="square" rtlCol="0">
            <a:spAutoFit/>
          </a:bodyPr>
          <a:lstStyle/>
          <a:p>
            <a:endParaRPr lang="en-US" sz="1600" b="1" dirty="0">
              <a:effectLst>
                <a:outerShdw blurRad="38100" dist="38100" dir="2700000" algn="tl">
                  <a:srgbClr val="000000">
                    <a:alpha val="43137"/>
                  </a:srgbClr>
                </a:outerShdw>
              </a:effectLst>
            </a:endParaRPr>
          </a:p>
          <a:p>
            <a:r>
              <a:rPr lang="en-US" sz="2000" dirty="0"/>
              <a:t>Please visit us at http://www.annstorckcenter.org/mobility-management-program</a:t>
            </a:r>
          </a:p>
        </p:txBody>
      </p:sp>
      <p:sp>
        <p:nvSpPr>
          <p:cNvPr id="2" name="TextBox 1"/>
          <p:cNvSpPr txBox="1"/>
          <p:nvPr/>
        </p:nvSpPr>
        <p:spPr>
          <a:xfrm>
            <a:off x="990600" y="609600"/>
            <a:ext cx="7391400" cy="1323439"/>
          </a:xfrm>
          <a:prstGeom prst="rect">
            <a:avLst/>
          </a:prstGeom>
          <a:noFill/>
        </p:spPr>
        <p:txBody>
          <a:bodyPr wrap="square" rtlCol="0">
            <a:spAutoFit/>
          </a:bodyPr>
          <a:lstStyle/>
          <a:p>
            <a:pPr algn="ctr"/>
            <a:r>
              <a:rPr lang="en-US" sz="4000" dirty="0">
                <a:solidFill>
                  <a:schemeClr val="accent2"/>
                </a:solidFill>
              </a:rPr>
              <a:t>The Journey to Independence is only …  “A Ride Away” </a:t>
            </a:r>
          </a:p>
        </p:txBody>
      </p:sp>
      <p:sp>
        <p:nvSpPr>
          <p:cNvPr id="3" name="TextBox 2"/>
          <p:cNvSpPr txBox="1"/>
          <p:nvPr/>
        </p:nvSpPr>
        <p:spPr>
          <a:xfrm>
            <a:off x="1143680" y="4038600"/>
            <a:ext cx="6588918" cy="1200329"/>
          </a:xfrm>
          <a:prstGeom prst="rect">
            <a:avLst/>
          </a:prstGeom>
          <a:noFill/>
        </p:spPr>
        <p:txBody>
          <a:bodyPr wrap="square" rtlCol="0">
            <a:spAutoFit/>
          </a:bodyPr>
          <a:lstStyle/>
          <a:p>
            <a:pPr algn="ctr"/>
            <a:r>
              <a:rPr lang="en-US" sz="2400" dirty="0"/>
              <a:t>Telephone: 888-825-TRIP (8747)</a:t>
            </a:r>
          </a:p>
          <a:p>
            <a:pPr algn="ctr"/>
            <a:r>
              <a:rPr lang="en-US" sz="2400" dirty="0"/>
              <a:t>Transit Email Address: Mobilitymanagement@annstorckcenter.org</a:t>
            </a:r>
          </a:p>
        </p:txBody>
      </p:sp>
      <p:pic>
        <p:nvPicPr>
          <p:cNvPr id="6" name="Picture 5">
            <a:extLst>
              <a:ext uri="{FF2B5EF4-FFF2-40B4-BE49-F238E27FC236}">
                <a16:creationId xmlns:a16="http://schemas.microsoft.com/office/drawing/2014/main" id="{DFDBA5CF-85D0-419C-A7E4-E24044FEE524}"/>
              </a:ext>
            </a:extLst>
          </p:cNvPr>
          <p:cNvPicPr>
            <a:picLocks noChangeAspect="1"/>
          </p:cNvPicPr>
          <p:nvPr/>
        </p:nvPicPr>
        <p:blipFill>
          <a:blip r:embed="rId3"/>
          <a:stretch>
            <a:fillRect/>
          </a:stretch>
        </p:blipFill>
        <p:spPr>
          <a:xfrm>
            <a:off x="7010400" y="5911254"/>
            <a:ext cx="1958069" cy="391614"/>
          </a:xfrm>
          <a:prstGeom prst="rect">
            <a:avLst/>
          </a:prstGeom>
        </p:spPr>
      </p:pic>
    </p:spTree>
    <p:extLst>
      <p:ext uri="{BB962C8B-B14F-4D97-AF65-F5344CB8AC3E}">
        <p14:creationId xmlns:p14="http://schemas.microsoft.com/office/powerpoint/2010/main" val="3381568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2"/>
                </a:solidFill>
              </a:rPr>
              <a:t>Overview</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1419536842"/>
              </p:ext>
            </p:extLst>
          </p:nvPr>
        </p:nvGraphicFramePr>
        <p:xfrm>
          <a:off x="838200" y="1981200"/>
          <a:ext cx="75438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DFDBA5CF-85D0-419C-A7E4-E24044FEE524}"/>
              </a:ext>
            </a:extLst>
          </p:cNvPr>
          <p:cNvPicPr>
            <a:picLocks noChangeAspect="1"/>
          </p:cNvPicPr>
          <p:nvPr/>
        </p:nvPicPr>
        <p:blipFill>
          <a:blip r:embed="rId7"/>
          <a:stretch>
            <a:fillRect/>
          </a:stretch>
        </p:blipFill>
        <p:spPr>
          <a:xfrm>
            <a:off x="7010400" y="5910807"/>
            <a:ext cx="1958069" cy="391614"/>
          </a:xfrm>
          <a:prstGeom prst="rect">
            <a:avLst/>
          </a:prstGeom>
        </p:spPr>
      </p:pic>
    </p:spTree>
    <p:extLst>
      <p:ext uri="{BB962C8B-B14F-4D97-AF65-F5344CB8AC3E}">
        <p14:creationId xmlns:p14="http://schemas.microsoft.com/office/powerpoint/2010/main" val="3397828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ChangeAspect="1"/>
          </p:cNvPicPr>
          <p:nvPr/>
        </p:nvPicPr>
        <p:blipFill rotWithShape="1">
          <a:blip r:embed="rId2"/>
          <a:srcRect l="17315" r="12403"/>
          <a:stretch/>
        </p:blipFill>
        <p:spPr>
          <a:xfrm>
            <a:off x="20" y="10"/>
            <a:ext cx="3434209" cy="6857990"/>
          </a:xfrm>
          <a:prstGeom prst="rect">
            <a:avLst/>
          </a:prstGeom>
        </p:spPr>
      </p:pic>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498236" y="0"/>
            <a:ext cx="564576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4229"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810000" y="14854"/>
            <a:ext cx="4754880" cy="778564"/>
          </a:xfrm>
        </p:spPr>
        <p:txBody>
          <a:bodyPr>
            <a:normAutofit/>
          </a:bodyPr>
          <a:lstStyle/>
          <a:p>
            <a:r>
              <a:rPr lang="en-US" sz="4000" dirty="0">
                <a:solidFill>
                  <a:srgbClr val="FFFFFF"/>
                </a:solidFill>
              </a:rPr>
              <a:t>Danielle McGill</a:t>
            </a:r>
          </a:p>
        </p:txBody>
      </p:sp>
      <p:sp>
        <p:nvSpPr>
          <p:cNvPr id="9" name="Content Placeholder 8"/>
          <p:cNvSpPr>
            <a:spLocks noGrp="1"/>
          </p:cNvSpPr>
          <p:nvPr>
            <p:ph idx="1"/>
          </p:nvPr>
        </p:nvSpPr>
        <p:spPr>
          <a:xfrm>
            <a:off x="3657600" y="685800"/>
            <a:ext cx="5334000" cy="5067300"/>
          </a:xfrm>
          <a:ln>
            <a:solidFill>
              <a:schemeClr val="bg1"/>
            </a:solidFill>
          </a:ln>
        </p:spPr>
        <p:txBody>
          <a:bodyPr>
            <a:normAutofit/>
          </a:bodyPr>
          <a:lstStyle/>
          <a:p>
            <a:pPr marL="0" indent="0">
              <a:buNone/>
            </a:pPr>
            <a:endParaRPr lang="en-US" sz="1800" dirty="0">
              <a:solidFill>
                <a:srgbClr val="FFFFFF"/>
              </a:solidFill>
              <a:effectLst>
                <a:outerShdw blurRad="38100" dist="38100" dir="2700000" algn="tl">
                  <a:srgbClr val="000000">
                    <a:alpha val="43137"/>
                  </a:srgbClr>
                </a:outerShdw>
              </a:effectLst>
            </a:endParaRPr>
          </a:p>
          <a:p>
            <a:pPr marL="0" indent="0">
              <a:buNone/>
            </a:pPr>
            <a:endParaRPr lang="en-US" sz="1800" dirty="0">
              <a:solidFill>
                <a:srgbClr val="FFFFFF"/>
              </a:solidFill>
            </a:endParaRPr>
          </a:p>
        </p:txBody>
      </p:sp>
      <p:sp>
        <p:nvSpPr>
          <p:cNvPr id="4" name="TextBox 3">
            <a:extLst>
              <a:ext uri="{FF2B5EF4-FFF2-40B4-BE49-F238E27FC236}">
                <a16:creationId xmlns:a16="http://schemas.microsoft.com/office/drawing/2014/main" id="{39833F8A-9D99-44A5-9BD1-32AA88C03532}"/>
              </a:ext>
            </a:extLst>
          </p:cNvPr>
          <p:cNvSpPr txBox="1"/>
          <p:nvPr/>
        </p:nvSpPr>
        <p:spPr>
          <a:xfrm>
            <a:off x="3958917" y="762000"/>
            <a:ext cx="4724399" cy="5570756"/>
          </a:xfrm>
          <a:prstGeom prst="rect">
            <a:avLst/>
          </a:prstGeom>
          <a:noFill/>
        </p:spPr>
        <p:txBody>
          <a:bodyPr wrap="square" rtlCol="0">
            <a:spAutoFit/>
          </a:bodyPr>
          <a:lstStyle/>
          <a:p>
            <a:pPr marL="285750" indent="-285750">
              <a:buFont typeface="Courier New" panose="02070309020205020404" pitchFamily="49" charset="0"/>
              <a:buChar char="o"/>
            </a:pPr>
            <a:r>
              <a:rPr lang="en-US" sz="2000" dirty="0">
                <a:solidFill>
                  <a:schemeClr val="bg1"/>
                </a:solidFill>
              </a:rPr>
              <a:t>Born with Cerebral Palsy</a:t>
            </a:r>
          </a:p>
          <a:p>
            <a:pPr marL="285750" indent="-285750">
              <a:buFont typeface="Courier New" panose="02070309020205020404" pitchFamily="49" charset="0"/>
              <a:buChar char="o"/>
            </a:pPr>
            <a:r>
              <a:rPr lang="en-US" sz="2000" dirty="0">
                <a:solidFill>
                  <a:schemeClr val="bg1"/>
                </a:solidFill>
              </a:rPr>
              <a:t>Independent </a:t>
            </a:r>
          </a:p>
          <a:p>
            <a:pPr marL="285750" indent="-285750">
              <a:buFont typeface="Courier New" panose="02070309020205020404" pitchFamily="49" charset="0"/>
              <a:buChar char="o"/>
            </a:pPr>
            <a:r>
              <a:rPr lang="en-US" sz="2000" dirty="0">
                <a:solidFill>
                  <a:schemeClr val="bg1"/>
                </a:solidFill>
              </a:rPr>
              <a:t>Passionate Advocate</a:t>
            </a:r>
          </a:p>
          <a:p>
            <a:pPr marL="285750" indent="-285750">
              <a:buFont typeface="Courier New" panose="02070309020205020404" pitchFamily="49" charset="0"/>
              <a:buChar char="o"/>
            </a:pPr>
            <a:r>
              <a:rPr lang="en-US" sz="2000" dirty="0">
                <a:solidFill>
                  <a:schemeClr val="bg1"/>
                </a:solidFill>
              </a:rPr>
              <a:t>Former Taekwondo  Instructor Assistant for children with developmental disabilities </a:t>
            </a:r>
          </a:p>
          <a:p>
            <a:pPr marL="285750" indent="-285750">
              <a:buFont typeface="Courier New" panose="02070309020205020404" pitchFamily="49" charset="0"/>
              <a:buChar char="o"/>
            </a:pPr>
            <a:r>
              <a:rPr lang="en-US" sz="2000" dirty="0">
                <a:solidFill>
                  <a:schemeClr val="bg1"/>
                </a:solidFill>
              </a:rPr>
              <a:t>Disability Youth Leadership Ambassador for The Able Trust</a:t>
            </a:r>
          </a:p>
          <a:p>
            <a:pPr marL="285750" indent="-285750">
              <a:buFont typeface="Courier New" panose="02070309020205020404" pitchFamily="49" charset="0"/>
              <a:buChar char="o"/>
            </a:pPr>
            <a:r>
              <a:rPr lang="en-US" sz="2000" dirty="0">
                <a:solidFill>
                  <a:schemeClr val="bg1"/>
                </a:solidFill>
              </a:rPr>
              <a:t>Disability Representative in Student Government at F.I.U.</a:t>
            </a:r>
          </a:p>
          <a:p>
            <a:pPr marL="285750" indent="-285750">
              <a:buFont typeface="Courier New" panose="02070309020205020404" pitchFamily="49" charset="0"/>
              <a:buChar char="o"/>
            </a:pPr>
            <a:r>
              <a:rPr lang="en-US" sz="2000" dirty="0">
                <a:solidFill>
                  <a:schemeClr val="bg1"/>
                </a:solidFill>
              </a:rPr>
              <a:t>Club ABLED founder at F.I.U.</a:t>
            </a:r>
          </a:p>
          <a:p>
            <a:pPr marL="285750" indent="-285750">
              <a:buFont typeface="Courier New" panose="02070309020205020404" pitchFamily="49" charset="0"/>
              <a:buChar char="o"/>
            </a:pPr>
            <a:r>
              <a:rPr lang="en-US" sz="2000" dirty="0">
                <a:solidFill>
                  <a:schemeClr val="bg1"/>
                </a:solidFill>
              </a:rPr>
              <a:t>Florida International University Graduate</a:t>
            </a:r>
          </a:p>
          <a:p>
            <a:pPr marL="285750" indent="-285750">
              <a:buFont typeface="Courier New" panose="02070309020205020404" pitchFamily="49" charset="0"/>
              <a:buChar char="o"/>
            </a:pPr>
            <a:r>
              <a:rPr lang="en-US" sz="2000" dirty="0">
                <a:solidFill>
                  <a:schemeClr val="bg1"/>
                </a:solidFill>
              </a:rPr>
              <a:t>Former Legislative Assistant Intern for State Senator Rene Garcia</a:t>
            </a:r>
          </a:p>
          <a:p>
            <a:pPr marL="285750" indent="-285750">
              <a:buFont typeface="Courier New" panose="02070309020205020404" pitchFamily="49" charset="0"/>
              <a:buChar char="o"/>
            </a:pPr>
            <a:r>
              <a:rPr lang="en-US" sz="2000" dirty="0">
                <a:solidFill>
                  <a:schemeClr val="bg1"/>
                </a:solidFill>
              </a:rPr>
              <a:t>Policy Leadership Fellow at Ann Storck Center</a:t>
            </a: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227099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8759" y="812211"/>
            <a:ext cx="4572000" cy="646331"/>
          </a:xfrm>
          <a:prstGeom prst="rect">
            <a:avLst/>
          </a:prstGeom>
        </p:spPr>
        <p:txBody>
          <a:bodyPr>
            <a:spAutoFit/>
          </a:bodyPr>
          <a:lstStyle/>
          <a:p>
            <a:r>
              <a:rPr lang="en-US" b="1" dirty="0"/>
              <a:t>State Senator Garcia introduces SB 1086 to Transportation Committee </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00200"/>
            <a:ext cx="4800600" cy="3005137"/>
          </a:xfrm>
          <a:prstGeom prst="rect">
            <a:avLst/>
          </a:prstGeom>
          <a:ln/>
        </p:spPr>
        <p:style>
          <a:lnRef idx="2">
            <a:schemeClr val="accent1"/>
          </a:lnRef>
          <a:fillRef idx="1">
            <a:schemeClr val="lt1"/>
          </a:fillRef>
          <a:effectRef idx="0">
            <a:schemeClr val="accent1"/>
          </a:effectRef>
          <a:fontRef idx="minor">
            <a:schemeClr val="dk1"/>
          </a:fontRef>
        </p:style>
      </p:pic>
      <p:sp>
        <p:nvSpPr>
          <p:cNvPr id="5" name="TextBox 4"/>
          <p:cNvSpPr txBox="1"/>
          <p:nvPr/>
        </p:nvSpPr>
        <p:spPr>
          <a:xfrm>
            <a:off x="77533" y="4724400"/>
            <a:ext cx="5199068" cy="1323439"/>
          </a:xfrm>
          <a:prstGeom prst="rect">
            <a:avLst/>
          </a:prstGeom>
          <a:noFill/>
        </p:spPr>
        <p:txBody>
          <a:bodyPr wrap="square" rtlCol="0">
            <a:spAutoFit/>
          </a:bodyPr>
          <a:lstStyle/>
          <a:p>
            <a:r>
              <a:rPr lang="en-US" sz="1600" b="1" dirty="0"/>
              <a:t>The goal of the SB 1086 was to amend the Transportation for the Disadvantaged services authorizing the use of uniformed fare  payment system to be used by individuals with disabilities while traveling cross-county boundaries to their destination. </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8402" y="1049102"/>
            <a:ext cx="3429000" cy="4861333"/>
          </a:xfrm>
          <a:prstGeom prst="rect">
            <a:avLst/>
          </a:prstGeom>
          <a:ln/>
        </p:spPr>
        <p:style>
          <a:lnRef idx="2">
            <a:schemeClr val="accent2"/>
          </a:lnRef>
          <a:fillRef idx="1">
            <a:schemeClr val="lt1"/>
          </a:fillRef>
          <a:effectRef idx="0">
            <a:schemeClr val="accent2"/>
          </a:effectRef>
          <a:fontRef idx="minor">
            <a:schemeClr val="dk1"/>
          </a:fontRef>
        </p:style>
      </p:pic>
      <p:sp>
        <p:nvSpPr>
          <p:cNvPr id="6" name="Title 1"/>
          <p:cNvSpPr txBox="1">
            <a:spLocks/>
          </p:cNvSpPr>
          <p:nvPr/>
        </p:nvSpPr>
        <p:spPr>
          <a:xfrm>
            <a:off x="1793632" y="152400"/>
            <a:ext cx="5289270" cy="778564"/>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000" dirty="0">
                <a:solidFill>
                  <a:schemeClr val="accent2"/>
                </a:solidFill>
              </a:rPr>
              <a:t>Transportation Advocate</a:t>
            </a:r>
          </a:p>
        </p:txBody>
      </p:sp>
      <p:pic>
        <p:nvPicPr>
          <p:cNvPr id="7" name="Picture 6">
            <a:extLst>
              <a:ext uri="{FF2B5EF4-FFF2-40B4-BE49-F238E27FC236}">
                <a16:creationId xmlns:a16="http://schemas.microsoft.com/office/drawing/2014/main" id="{DFDBA5CF-85D0-419C-A7E4-E24044FEE524}"/>
              </a:ext>
            </a:extLst>
          </p:cNvPr>
          <p:cNvPicPr>
            <a:picLocks noChangeAspect="1"/>
          </p:cNvPicPr>
          <p:nvPr/>
        </p:nvPicPr>
        <p:blipFill>
          <a:blip r:embed="rId4"/>
          <a:stretch>
            <a:fillRect/>
          </a:stretch>
        </p:blipFill>
        <p:spPr>
          <a:xfrm>
            <a:off x="7010400" y="5910807"/>
            <a:ext cx="1958069" cy="391614"/>
          </a:xfrm>
          <a:prstGeom prst="rect">
            <a:avLst/>
          </a:prstGeom>
        </p:spPr>
      </p:pic>
    </p:spTree>
    <p:extLst>
      <p:ext uri="{BB962C8B-B14F-4D97-AF65-F5344CB8AC3E}">
        <p14:creationId xmlns:p14="http://schemas.microsoft.com/office/powerpoint/2010/main" val="2525892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DFDBA5CF-85D0-419C-A7E4-E24044FEE524}"/>
              </a:ext>
            </a:extLst>
          </p:cNvPr>
          <p:cNvPicPr>
            <a:picLocks noChangeAspect="1"/>
          </p:cNvPicPr>
          <p:nvPr/>
        </p:nvPicPr>
        <p:blipFill>
          <a:blip r:embed="rId2"/>
          <a:stretch>
            <a:fillRect/>
          </a:stretch>
        </p:blipFill>
        <p:spPr>
          <a:xfrm>
            <a:off x="2004337" y="167624"/>
            <a:ext cx="5135338" cy="1027067"/>
          </a:xfrm>
          <a:prstGeom prst="rect">
            <a:avLst/>
          </a:prstGeom>
        </p:spPr>
      </p:pic>
      <p:sp>
        <p:nvSpPr>
          <p:cNvPr id="5" name="Rectangle 4">
            <a:extLst>
              <a:ext uri="{FF2B5EF4-FFF2-40B4-BE49-F238E27FC236}">
                <a16:creationId xmlns:a16="http://schemas.microsoft.com/office/drawing/2014/main" id="{EA23A858-3AAA-4C5E-928C-995F0BDBCD66}"/>
              </a:ext>
            </a:extLst>
          </p:cNvPr>
          <p:cNvSpPr/>
          <p:nvPr/>
        </p:nvSpPr>
        <p:spPr>
          <a:xfrm>
            <a:off x="3962400" y="1295400"/>
            <a:ext cx="4572000" cy="4708981"/>
          </a:xfrm>
          <a:prstGeom prst="rect">
            <a:avLst/>
          </a:prstGeom>
        </p:spPr>
        <p:txBody>
          <a:bodyPr>
            <a:spAutoFit/>
          </a:bodyPr>
          <a:lstStyle/>
          <a:p>
            <a:pPr marL="342900" indent="-342900">
              <a:buFont typeface="Courier New" panose="02070309020205020404" pitchFamily="49" charset="0"/>
              <a:buChar char="o"/>
            </a:pPr>
            <a:r>
              <a:rPr lang="en-US" sz="2000" b="1" dirty="0"/>
              <a:t>Dedicated to enriching the lives of children and adults with developmental disabilities</a:t>
            </a:r>
          </a:p>
          <a:p>
            <a:pPr marL="342900" indent="-342900">
              <a:buFont typeface="Courier New" panose="02070309020205020404" pitchFamily="49" charset="0"/>
              <a:buChar char="o"/>
            </a:pPr>
            <a:r>
              <a:rPr lang="en-US" sz="2000" b="1" dirty="0"/>
              <a:t>1950s Ann Storck opened the Pediatric Care Center</a:t>
            </a:r>
          </a:p>
          <a:p>
            <a:pPr marL="342900" indent="-342900">
              <a:buFont typeface="Courier New" panose="02070309020205020404" pitchFamily="49" charset="0"/>
              <a:buChar char="o"/>
            </a:pPr>
            <a:r>
              <a:rPr lang="en-US" sz="2000" b="1" dirty="0"/>
              <a:t>In 1981 the Pediatric Care Center became Ann Storck Center, Inc.</a:t>
            </a:r>
          </a:p>
          <a:p>
            <a:pPr marL="342900" indent="-342900">
              <a:buFont typeface="Courier New" panose="02070309020205020404" pitchFamily="49" charset="0"/>
              <a:buChar char="o"/>
            </a:pPr>
            <a:r>
              <a:rPr lang="en-US" sz="2000" b="1" dirty="0"/>
              <a:t>PROGRAMS: Residential Services, Transportation Services, Adult Day Training, Early Intervention Preschool, Expressive Arts and Hi-Ability Therapy Program</a:t>
            </a:r>
          </a:p>
          <a:p>
            <a:pPr marL="342900" indent="-342900">
              <a:buFont typeface="Courier New" panose="02070309020205020404" pitchFamily="49" charset="0"/>
              <a:buChar char="o"/>
            </a:pPr>
            <a:r>
              <a:rPr lang="en-US" sz="2000" b="1" dirty="0"/>
              <a:t>Serving 300 individuals daily on 25,000 sq. feet of living and learning space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399" y="1479777"/>
            <a:ext cx="2792413" cy="434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DFDBA5CF-85D0-419C-A7E4-E24044FEE524}"/>
              </a:ext>
            </a:extLst>
          </p:cNvPr>
          <p:cNvPicPr>
            <a:picLocks noChangeAspect="1"/>
          </p:cNvPicPr>
          <p:nvPr/>
        </p:nvPicPr>
        <p:blipFill>
          <a:blip r:embed="rId2"/>
          <a:stretch>
            <a:fillRect/>
          </a:stretch>
        </p:blipFill>
        <p:spPr>
          <a:xfrm>
            <a:off x="7010400" y="5910807"/>
            <a:ext cx="1958069" cy="391614"/>
          </a:xfrm>
          <a:prstGeom prst="rect">
            <a:avLst/>
          </a:prstGeom>
        </p:spPr>
      </p:pic>
    </p:spTree>
    <p:extLst>
      <p:ext uri="{BB962C8B-B14F-4D97-AF65-F5344CB8AC3E}">
        <p14:creationId xmlns:p14="http://schemas.microsoft.com/office/powerpoint/2010/main" val="2018136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3" y="0"/>
            <a:ext cx="9139737"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0" y="990600"/>
            <a:ext cx="3025789" cy="4308475"/>
          </a:xfrm>
        </p:spPr>
        <p:txBody>
          <a:bodyPr anchor="ctr">
            <a:normAutofit/>
          </a:bodyPr>
          <a:lstStyle/>
          <a:p>
            <a:pPr algn="ctr"/>
            <a:r>
              <a:rPr lang="en-US" sz="2800" dirty="0">
                <a:solidFill>
                  <a:srgbClr val="FFFFFF"/>
                </a:solidFill>
              </a:rPr>
              <a:t>Mobility Management Facilitation Program (MMFP</a:t>
            </a:r>
            <a:r>
              <a:rPr lang="en-US" sz="2400" dirty="0">
                <a:solidFill>
                  <a:srgbClr val="FFFFFF"/>
                </a:solidFill>
              </a:rPr>
              <a:t>)</a:t>
            </a:r>
            <a:br>
              <a:rPr lang="en-US" sz="2400" dirty="0">
                <a:solidFill>
                  <a:srgbClr val="FFFFFF"/>
                </a:solidFill>
              </a:rPr>
            </a:br>
            <a:br>
              <a:rPr lang="en-US" sz="2400" dirty="0">
                <a:solidFill>
                  <a:srgbClr val="FFFFFF"/>
                </a:solidFill>
              </a:rPr>
            </a:br>
            <a:r>
              <a:rPr lang="en-US" sz="3100" dirty="0">
                <a:solidFill>
                  <a:srgbClr val="FFFFFF"/>
                </a:solidFill>
              </a:rPr>
              <a:t>&amp;</a:t>
            </a:r>
            <a:br>
              <a:rPr lang="en-US" sz="3100" dirty="0">
                <a:solidFill>
                  <a:srgbClr val="FFFFFF"/>
                </a:solidFill>
              </a:rPr>
            </a:br>
            <a:br>
              <a:rPr lang="en-US" sz="3100" dirty="0">
                <a:solidFill>
                  <a:srgbClr val="FFFFFF"/>
                </a:solidFill>
              </a:rPr>
            </a:br>
            <a:r>
              <a:rPr lang="en-US" sz="2800" dirty="0">
                <a:solidFill>
                  <a:srgbClr val="FFFFFF"/>
                </a:solidFill>
              </a:rPr>
              <a:t>Policy Leadership</a:t>
            </a:r>
            <a:r>
              <a:rPr lang="en-US" sz="3200" dirty="0">
                <a:solidFill>
                  <a:srgbClr val="FFFFFF"/>
                </a:solidFill>
              </a:rPr>
              <a:t> </a:t>
            </a:r>
            <a:r>
              <a:rPr lang="en-US" sz="2800" dirty="0">
                <a:solidFill>
                  <a:srgbClr val="FFFFFF"/>
                </a:solidFill>
              </a:rPr>
              <a:t>Fellow</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3310745226"/>
              </p:ext>
            </p:extLst>
          </p:nvPr>
        </p:nvGraphicFramePr>
        <p:xfrm>
          <a:off x="3581400" y="152400"/>
          <a:ext cx="5098256" cy="5802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DFDBA5CF-85D0-419C-A7E4-E24044FEE524}"/>
              </a:ext>
            </a:extLst>
          </p:cNvPr>
          <p:cNvPicPr>
            <a:picLocks noChangeAspect="1"/>
          </p:cNvPicPr>
          <p:nvPr/>
        </p:nvPicPr>
        <p:blipFill>
          <a:blip r:embed="rId7"/>
          <a:stretch>
            <a:fillRect/>
          </a:stretch>
        </p:blipFill>
        <p:spPr>
          <a:xfrm>
            <a:off x="7010400" y="6313307"/>
            <a:ext cx="1958069" cy="391614"/>
          </a:xfrm>
          <a:prstGeom prst="rect">
            <a:avLst/>
          </a:prstGeom>
        </p:spPr>
      </p:pic>
    </p:spTree>
    <p:extLst>
      <p:ext uri="{BB962C8B-B14F-4D97-AF65-F5344CB8AC3E}">
        <p14:creationId xmlns:p14="http://schemas.microsoft.com/office/powerpoint/2010/main" val="2692688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6156960" cy="1450757"/>
          </a:xfrm>
        </p:spPr>
        <p:txBody>
          <a:bodyPr>
            <a:normAutofit/>
          </a:bodyPr>
          <a:lstStyle/>
          <a:p>
            <a:pPr algn="ctr"/>
            <a:r>
              <a:rPr lang="en-US" sz="4000" dirty="0">
                <a:solidFill>
                  <a:schemeClr val="accent2"/>
                </a:solidFill>
              </a:rPr>
              <a:t>Policy Leadership Fellow</a:t>
            </a:r>
          </a:p>
        </p:txBody>
      </p:sp>
      <p:sp>
        <p:nvSpPr>
          <p:cNvPr id="7" name="TextBox 6"/>
          <p:cNvSpPr txBox="1"/>
          <p:nvPr/>
        </p:nvSpPr>
        <p:spPr>
          <a:xfrm>
            <a:off x="2667000" y="1875692"/>
            <a:ext cx="5943599" cy="6709529"/>
          </a:xfrm>
          <a:prstGeom prst="rect">
            <a:avLst/>
          </a:prstGeom>
          <a:noFill/>
        </p:spPr>
        <p:txBody>
          <a:bodyPr wrap="square" rtlCol="0">
            <a:spAutoFit/>
          </a:bodyPr>
          <a:lstStyle/>
          <a:p>
            <a:pPr marL="457200" indent="-457200">
              <a:buFont typeface="Arial" panose="020B0604020202020204" pitchFamily="34" charset="0"/>
              <a:buChar char="•"/>
            </a:pPr>
            <a:r>
              <a:rPr lang="en-US" sz="2400" dirty="0"/>
              <a:t>Self Advocacy Resource and Technical Assistance Center (SARTAC)</a:t>
            </a:r>
          </a:p>
          <a:p>
            <a:pPr marL="457200" indent="-457200">
              <a:buFont typeface="Arial" panose="020B0604020202020204" pitchFamily="34" charset="0"/>
              <a:buChar char="•"/>
            </a:pPr>
            <a:r>
              <a:rPr lang="en-US" sz="2400" dirty="0"/>
              <a:t>National self-advocacy center created to share self-advocacy information and opportunities across the country</a:t>
            </a:r>
          </a:p>
          <a:p>
            <a:pPr marL="457200" indent="-457200">
              <a:buFont typeface="Arial" panose="020B0604020202020204" pitchFamily="34" charset="0"/>
              <a:buChar char="•"/>
            </a:pPr>
            <a:r>
              <a:rPr lang="en-US" sz="2400" dirty="0"/>
              <a:t>Year-long opportunity for self-advocates to develop and grow their skills </a:t>
            </a:r>
          </a:p>
          <a:p>
            <a:pPr marL="457200" indent="-457200">
              <a:buFont typeface="Arial" panose="020B0604020202020204" pitchFamily="34" charset="0"/>
              <a:buChar char="•"/>
            </a:pPr>
            <a:r>
              <a:rPr lang="en-US" sz="2400" dirty="0"/>
              <a:t>Fellow work on supporting host organization on policy issues or a project that help develop leadership skills.</a:t>
            </a:r>
          </a:p>
          <a:p>
            <a:pPr marL="457200" indent="-457200">
              <a:buFont typeface="Arial" panose="020B0604020202020204" pitchFamily="34" charset="0"/>
              <a:buChar char="•"/>
            </a:pPr>
            <a:endParaRPr lang="en-US" sz="2800"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DFDBA5CF-85D0-419C-A7E4-E24044FEE524}"/>
              </a:ext>
            </a:extLst>
          </p:cNvPr>
          <p:cNvPicPr>
            <a:picLocks noChangeAspect="1"/>
          </p:cNvPicPr>
          <p:nvPr/>
        </p:nvPicPr>
        <p:blipFill>
          <a:blip r:embed="rId3"/>
          <a:stretch>
            <a:fillRect/>
          </a:stretch>
        </p:blipFill>
        <p:spPr>
          <a:xfrm>
            <a:off x="7127853" y="5911254"/>
            <a:ext cx="1958069" cy="391614"/>
          </a:xfrm>
          <a:prstGeom prst="rect">
            <a:avLst/>
          </a:prstGeom>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981200"/>
            <a:ext cx="1111165" cy="1492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DFDBA5CF-85D0-419C-A7E4-E24044FEE524}"/>
              </a:ext>
            </a:extLst>
          </p:cNvPr>
          <p:cNvPicPr>
            <a:picLocks noChangeAspect="1"/>
          </p:cNvPicPr>
          <p:nvPr/>
        </p:nvPicPr>
        <p:blipFill>
          <a:blip r:embed="rId3"/>
          <a:stretch>
            <a:fillRect/>
          </a:stretch>
        </p:blipFill>
        <p:spPr>
          <a:xfrm>
            <a:off x="76200" y="5105400"/>
            <a:ext cx="2819400" cy="563880"/>
          </a:xfrm>
          <a:prstGeom prst="rect">
            <a:avLst/>
          </a:prstGeom>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104" y="3581400"/>
            <a:ext cx="2376955" cy="1325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8122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543800" cy="1313596"/>
          </a:xfrm>
        </p:spPr>
        <p:txBody>
          <a:bodyPr>
            <a:normAutofit/>
          </a:bodyPr>
          <a:lstStyle/>
          <a:p>
            <a:r>
              <a:rPr lang="en-US" sz="4000" dirty="0">
                <a:solidFill>
                  <a:schemeClr val="accent2"/>
                </a:solidFill>
              </a:rPr>
              <a:t>A Ride A Way Project</a:t>
            </a:r>
          </a:p>
        </p:txBody>
      </p:sp>
      <p:sp>
        <p:nvSpPr>
          <p:cNvPr id="3" name="Content Placeholder 2"/>
          <p:cNvSpPr>
            <a:spLocks noGrp="1"/>
          </p:cNvSpPr>
          <p:nvPr>
            <p:ph idx="1"/>
          </p:nvPr>
        </p:nvSpPr>
        <p:spPr>
          <a:xfrm>
            <a:off x="822959" y="1845734"/>
            <a:ext cx="7543801" cy="4326466"/>
          </a:xfrm>
          <a:ln>
            <a:noFill/>
          </a:ln>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pPr>
              <a:buFont typeface="Arial" panose="020B0604020202020204" pitchFamily="34" charset="0"/>
              <a:buChar char="•"/>
            </a:pPr>
            <a:r>
              <a:rPr lang="en-US" sz="2600" dirty="0">
                <a:solidFill>
                  <a:schemeClr val="tx1"/>
                </a:solidFill>
              </a:rPr>
              <a:t>Educate  seniors  and individuals  with disabilities on tips about self-advocacy and safety  while  accessing transportation to health, education, employment and life sustaining services.  </a:t>
            </a:r>
          </a:p>
          <a:p>
            <a:pPr>
              <a:buFont typeface="Arial" panose="020B0604020202020204" pitchFamily="34" charset="0"/>
              <a:buChar char="•"/>
            </a:pPr>
            <a:r>
              <a:rPr lang="en-US" sz="2600" dirty="0">
                <a:solidFill>
                  <a:schemeClr val="tx1"/>
                </a:solidFill>
              </a:rPr>
              <a:t>Provide free resource information, instructional tools, and peer to peer support. </a:t>
            </a:r>
          </a:p>
          <a:p>
            <a:pPr>
              <a:buFont typeface="Arial" panose="020B0604020202020204" pitchFamily="34" charset="0"/>
              <a:buChar char="•"/>
            </a:pPr>
            <a:r>
              <a:rPr lang="en-US" sz="2600" dirty="0">
                <a:solidFill>
                  <a:schemeClr val="tx1"/>
                </a:solidFill>
              </a:rPr>
              <a:t>Cover a wide range of topics related to seniors and individuals with disabilities as part of their road to independence. </a:t>
            </a:r>
          </a:p>
          <a:p>
            <a:pPr>
              <a:buFont typeface="Arial" panose="020B0604020202020204" pitchFamily="34" charset="0"/>
              <a:buChar char="•"/>
            </a:pPr>
            <a:r>
              <a:rPr lang="en-US" sz="2600" dirty="0">
                <a:solidFill>
                  <a:schemeClr val="tx1"/>
                </a:solidFill>
              </a:rPr>
              <a:t>Share instructional material, personal experience on travel training by using a fixed-route service and various modes of transportation.  </a:t>
            </a:r>
          </a:p>
          <a:p>
            <a:pPr>
              <a:buFont typeface="Arial" panose="020B0604020202020204" pitchFamily="34" charset="0"/>
              <a:buChar char="•"/>
            </a:pPr>
            <a:r>
              <a:rPr lang="en-US" sz="2800" dirty="0">
                <a:solidFill>
                  <a:schemeClr val="tx1"/>
                </a:solidFill>
              </a:rPr>
              <a:t>Create a Rider’s Advocacy Guide with learning tools to teach others how to advocate for themselves. </a:t>
            </a:r>
            <a:endParaRPr lang="en-US" sz="3200" dirty="0">
              <a:solidFill>
                <a:schemeClr val="tx1"/>
              </a:solidFill>
            </a:endParaRPr>
          </a:p>
          <a:p>
            <a:pPr>
              <a:buFont typeface="Arial" panose="020B0604020202020204" pitchFamily="34" charset="0"/>
              <a:buChar char="•"/>
            </a:pPr>
            <a:endParaRPr lang="en-US" sz="2600" dirty="0">
              <a:solidFill>
                <a:schemeClr val="accent2"/>
              </a:solidFill>
            </a:endParaRPr>
          </a:p>
          <a:p>
            <a:endParaRPr lang="en-US" dirty="0"/>
          </a:p>
        </p:txBody>
      </p:sp>
      <p:pic>
        <p:nvPicPr>
          <p:cNvPr id="5" name="Picture 4">
            <a:extLst>
              <a:ext uri="{FF2B5EF4-FFF2-40B4-BE49-F238E27FC236}">
                <a16:creationId xmlns:a16="http://schemas.microsoft.com/office/drawing/2014/main" id="{DFDBA5CF-85D0-419C-A7E4-E24044FEE524}"/>
              </a:ext>
            </a:extLst>
          </p:cNvPr>
          <p:cNvPicPr>
            <a:picLocks noChangeAspect="1"/>
          </p:cNvPicPr>
          <p:nvPr/>
        </p:nvPicPr>
        <p:blipFill>
          <a:blip r:embed="rId2"/>
          <a:stretch>
            <a:fillRect/>
          </a:stretch>
        </p:blipFill>
        <p:spPr>
          <a:xfrm>
            <a:off x="7010400" y="5911254"/>
            <a:ext cx="1958069" cy="391614"/>
          </a:xfrm>
          <a:prstGeom prst="rect">
            <a:avLst/>
          </a:prstGeom>
        </p:spPr>
      </p:pic>
    </p:spTree>
    <p:extLst>
      <p:ext uri="{BB962C8B-B14F-4D97-AF65-F5344CB8AC3E}">
        <p14:creationId xmlns:p14="http://schemas.microsoft.com/office/powerpoint/2010/main" val="2472063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795" r="1501"/>
          <a:stretch/>
        </p:blipFill>
        <p:spPr bwMode="auto">
          <a:xfrm rot="20903058">
            <a:off x="363615" y="1269779"/>
            <a:ext cx="1798197" cy="349098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06292">
            <a:off x="2070565" y="4087369"/>
            <a:ext cx="2315921" cy="2057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70167">
            <a:off x="6918729" y="745213"/>
            <a:ext cx="1685868" cy="2942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p:nvPr/>
        </p:nvPicPr>
        <p:blipFill rotWithShape="1">
          <a:blip r:embed="rId5"/>
          <a:srcRect l="7194" t="-654" r="13309"/>
          <a:stretch/>
        </p:blipFill>
        <p:spPr bwMode="auto">
          <a:xfrm rot="1381620">
            <a:off x="6847513" y="3273910"/>
            <a:ext cx="1736408" cy="285400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665020">
            <a:off x="2422172" y="1362769"/>
            <a:ext cx="1950398" cy="258181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3506" y="1447800"/>
            <a:ext cx="2082555" cy="349189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2" name="Title 1"/>
          <p:cNvSpPr>
            <a:spLocks noGrp="1"/>
          </p:cNvSpPr>
          <p:nvPr>
            <p:ph type="title"/>
          </p:nvPr>
        </p:nvSpPr>
        <p:spPr>
          <a:xfrm>
            <a:off x="822960" y="286605"/>
            <a:ext cx="7543800" cy="780196"/>
          </a:xfrm>
        </p:spPr>
        <p:txBody>
          <a:bodyPr>
            <a:normAutofit/>
          </a:bodyPr>
          <a:lstStyle/>
          <a:p>
            <a:pPr algn="ctr"/>
            <a:r>
              <a:rPr lang="en-US" sz="4000" dirty="0">
                <a:solidFill>
                  <a:schemeClr val="accent2"/>
                </a:solidFill>
              </a:rPr>
              <a:t>Getting the Word Out!</a:t>
            </a:r>
          </a:p>
        </p:txBody>
      </p:sp>
    </p:spTree>
    <p:extLst>
      <p:ext uri="{BB962C8B-B14F-4D97-AF65-F5344CB8AC3E}">
        <p14:creationId xmlns:p14="http://schemas.microsoft.com/office/powerpoint/2010/main" val="2702854331"/>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7641</TotalTime>
  <Words>614</Words>
  <Application>Microsoft Office PowerPoint</Application>
  <PresentationFormat>On-screen Show (4:3)</PresentationFormat>
  <Paragraphs>115</Paragraphs>
  <Slides>14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Arial Narrow</vt:lpstr>
      <vt:lpstr>Calibri</vt:lpstr>
      <vt:lpstr>Calibri Light</vt:lpstr>
      <vt:lpstr>Courier New</vt:lpstr>
      <vt:lpstr>Wingdings</vt:lpstr>
      <vt:lpstr>Retrospect</vt:lpstr>
      <vt:lpstr>Transportation Disadvantaged  Taskforce </vt:lpstr>
      <vt:lpstr>Overview</vt:lpstr>
      <vt:lpstr>Danielle McGill</vt:lpstr>
      <vt:lpstr>PowerPoint Presentation</vt:lpstr>
      <vt:lpstr>PowerPoint Presentation</vt:lpstr>
      <vt:lpstr>Mobility Management Facilitation Program (MMFP)  &amp;  Policy Leadership Fellow</vt:lpstr>
      <vt:lpstr>Policy Leadership Fellow</vt:lpstr>
      <vt:lpstr>A Ride A Way Project</vt:lpstr>
      <vt:lpstr>Getting the Word Out!</vt:lpstr>
      <vt:lpstr>Benefits to Task Force</vt:lpstr>
      <vt:lpstr>Benefits to Task Force</vt:lpstr>
      <vt:lpstr>Moving Forward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Corine Farguson</dc:creator>
  <cp:lastModifiedBy>Grendy Henry</cp:lastModifiedBy>
  <cp:revision>82</cp:revision>
  <dcterms:created xsi:type="dcterms:W3CDTF">2017-07-11T14:31:43Z</dcterms:created>
  <dcterms:modified xsi:type="dcterms:W3CDTF">2017-08-01T17:12:06Z</dcterms:modified>
</cp:coreProperties>
</file>